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401357" y="0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0"/>
            <a:ext cx="9088207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-828" y="52323"/>
            <a:ext cx="9145590" cy="9018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48640" y="2880995"/>
            <a:ext cx="469391" cy="3505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48640" y="3356736"/>
            <a:ext cx="469391" cy="3505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1947799"/>
            <a:ext cx="8072119" cy="1769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762480"/>
            <a:ext cx="8060690" cy="3909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.png"/><Relationship Id="rId7" Type="http://schemas.openxmlformats.org/officeDocument/2006/relationships/image" Target="../media/image2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23"/>
              <a:ext cx="9143999" cy="10287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1357" y="0"/>
              <a:ext cx="4742641" cy="599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88207" cy="10205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828" y="52323"/>
              <a:ext cx="9145590" cy="90182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143000" y="2526792"/>
            <a:ext cx="7217664" cy="6675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3276600" y="3352800"/>
            <a:ext cx="2369559" cy="101566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6000" dirty="0" smtClean="0"/>
              <a:t>UNIT-7</a:t>
            </a:r>
            <a:endParaRPr lang="en-US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23"/>
              <a:ext cx="9143999" cy="10287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1357" y="0"/>
              <a:ext cx="4742641" cy="599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88207" cy="10205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828" y="52323"/>
              <a:ext cx="9145590" cy="90182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548640" y="1971167"/>
            <a:ext cx="435864" cy="3230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" y="3836796"/>
            <a:ext cx="435864" cy="3230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" y="5227065"/>
            <a:ext cx="435864" cy="3230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10564" y="1876170"/>
            <a:ext cx="7788275" cy="434213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2400" b="1" spc="110" dirty="0">
                <a:latin typeface="Times New Roman"/>
                <a:cs typeface="Times New Roman"/>
              </a:rPr>
              <a:t>Restricted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spc="125" dirty="0">
                <a:latin typeface="Times New Roman"/>
                <a:cs typeface="Times New Roman"/>
              </a:rPr>
              <a:t>stock-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ts val="2590"/>
              </a:lnSpc>
              <a:spcBef>
                <a:spcPts val="620"/>
              </a:spcBef>
              <a:tabLst>
                <a:tab pos="5450205" algn="l"/>
              </a:tabLst>
            </a:pPr>
            <a:r>
              <a:rPr sz="2400" spc="5" dirty="0">
                <a:latin typeface="Georgia"/>
                <a:cs typeface="Georgia"/>
              </a:rPr>
              <a:t>Outright </a:t>
            </a:r>
            <a:r>
              <a:rPr sz="2400" spc="-35" dirty="0">
                <a:latin typeface="Georgia"/>
                <a:cs typeface="Georgia"/>
              </a:rPr>
              <a:t>grant </a:t>
            </a:r>
            <a:r>
              <a:rPr sz="2400" spc="-20" dirty="0">
                <a:latin typeface="Georgia"/>
                <a:cs typeface="Georgia"/>
              </a:rPr>
              <a:t>of </a:t>
            </a:r>
            <a:r>
              <a:rPr sz="2400" spc="-55" dirty="0">
                <a:latin typeface="Georgia"/>
                <a:cs typeface="Georgia"/>
              </a:rPr>
              <a:t>shares </a:t>
            </a:r>
            <a:r>
              <a:rPr sz="2400" spc="-15" dirty="0">
                <a:latin typeface="Georgia"/>
                <a:cs typeface="Georgia"/>
              </a:rPr>
              <a:t>that </a:t>
            </a:r>
            <a:r>
              <a:rPr sz="2400" spc="-60" dirty="0">
                <a:latin typeface="Georgia"/>
                <a:cs typeface="Georgia"/>
              </a:rPr>
              <a:t>are </a:t>
            </a:r>
            <a:r>
              <a:rPr sz="2400" spc="-30" dirty="0">
                <a:latin typeface="Georgia"/>
                <a:cs typeface="Georgia"/>
              </a:rPr>
              <a:t>restricted in  </a:t>
            </a:r>
            <a:r>
              <a:rPr sz="2400" spc="-35" dirty="0">
                <a:latin typeface="Georgia"/>
                <a:cs typeface="Georgia"/>
              </a:rPr>
              <a:t>transferability and </a:t>
            </a:r>
            <a:r>
              <a:rPr sz="2400" spc="-60" dirty="0">
                <a:latin typeface="Georgia"/>
                <a:cs typeface="Georgia"/>
              </a:rPr>
              <a:t>are </a:t>
            </a:r>
            <a:r>
              <a:rPr sz="2400" spc="-20" dirty="0">
                <a:latin typeface="Georgia"/>
                <a:cs typeface="Georgia"/>
              </a:rPr>
              <a:t>subject</a:t>
            </a:r>
            <a:r>
              <a:rPr sz="2400" spc="-12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to</a:t>
            </a:r>
            <a:r>
              <a:rPr sz="2400" spc="-105" dirty="0">
                <a:latin typeface="Georgia"/>
                <a:cs typeface="Georgia"/>
              </a:rPr>
              <a:t> </a:t>
            </a:r>
            <a:r>
              <a:rPr sz="2400" spc="-40" dirty="0">
                <a:latin typeface="Georgia"/>
                <a:cs typeface="Georgia"/>
              </a:rPr>
              <a:t>vesting.	</a:t>
            </a:r>
            <a:r>
              <a:rPr sz="2400" spc="10" dirty="0">
                <a:latin typeface="Georgia"/>
                <a:cs typeface="Georgia"/>
              </a:rPr>
              <a:t>Once </a:t>
            </a:r>
            <a:r>
              <a:rPr sz="2400" spc="-35" dirty="0">
                <a:latin typeface="Georgia"/>
                <a:cs typeface="Georgia"/>
              </a:rPr>
              <a:t>vested,</a:t>
            </a:r>
            <a:r>
              <a:rPr sz="2400" spc="-17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they  </a:t>
            </a:r>
            <a:r>
              <a:rPr sz="2400" spc="-60" dirty="0">
                <a:latin typeface="Georgia"/>
                <a:cs typeface="Georgia"/>
              </a:rPr>
              <a:t>are </a:t>
            </a:r>
            <a:r>
              <a:rPr sz="2400" spc="-25" dirty="0">
                <a:latin typeface="Georgia"/>
                <a:cs typeface="Georgia"/>
              </a:rPr>
              <a:t>economically equivalent </a:t>
            </a:r>
            <a:r>
              <a:rPr sz="2400" spc="-10" dirty="0">
                <a:latin typeface="Georgia"/>
                <a:cs typeface="Georgia"/>
              </a:rPr>
              <a:t>to </a:t>
            </a:r>
            <a:r>
              <a:rPr sz="2400" spc="-15" dirty="0">
                <a:latin typeface="Georgia"/>
                <a:cs typeface="Georgia"/>
              </a:rPr>
              <a:t>outright </a:t>
            </a:r>
            <a:r>
              <a:rPr sz="2400" spc="-35" dirty="0">
                <a:latin typeface="Georgia"/>
                <a:cs typeface="Georgia"/>
              </a:rPr>
              <a:t>ownership </a:t>
            </a:r>
            <a:r>
              <a:rPr sz="2400" spc="-20" dirty="0">
                <a:latin typeface="Georgia"/>
                <a:cs typeface="Georgia"/>
              </a:rPr>
              <a:t>of</a:t>
            </a:r>
            <a:r>
              <a:rPr sz="2400" spc="-28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stock</a:t>
            </a:r>
            <a:r>
              <a:rPr sz="2400" b="1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 marR="510540">
              <a:lnSpc>
                <a:spcPct val="90000"/>
              </a:lnSpc>
            </a:pPr>
            <a:r>
              <a:rPr sz="2400" b="1" spc="135" dirty="0">
                <a:latin typeface="Times New Roman"/>
                <a:cs typeface="Times New Roman"/>
              </a:rPr>
              <a:t>Retirement </a:t>
            </a:r>
            <a:r>
              <a:rPr sz="2400" b="1" spc="105" dirty="0">
                <a:latin typeface="Times New Roman"/>
                <a:cs typeface="Times New Roman"/>
              </a:rPr>
              <a:t>Packages </a:t>
            </a:r>
            <a:r>
              <a:rPr sz="2400" spc="-135" dirty="0">
                <a:latin typeface="Arial"/>
                <a:cs typeface="Arial"/>
              </a:rPr>
              <a:t>– </a:t>
            </a:r>
            <a:r>
              <a:rPr sz="2400" spc="-25" dirty="0">
                <a:latin typeface="Georgia"/>
                <a:cs typeface="Georgia"/>
              </a:rPr>
              <a:t>These </a:t>
            </a:r>
            <a:r>
              <a:rPr sz="2400" spc="-60" dirty="0">
                <a:latin typeface="Georgia"/>
                <a:cs typeface="Georgia"/>
              </a:rPr>
              <a:t>are </a:t>
            </a:r>
            <a:r>
              <a:rPr sz="2400" spc="-35" dirty="0">
                <a:latin typeface="Georgia"/>
                <a:cs typeface="Georgia"/>
              </a:rPr>
              <a:t>packages given </a:t>
            </a:r>
            <a:r>
              <a:rPr sz="2400" spc="-10" dirty="0">
                <a:latin typeface="Georgia"/>
                <a:cs typeface="Georgia"/>
              </a:rPr>
              <a:t>to  </a:t>
            </a:r>
            <a:r>
              <a:rPr sz="2400" spc="-35" dirty="0">
                <a:latin typeface="Georgia"/>
                <a:cs typeface="Georgia"/>
              </a:rPr>
              <a:t>executives </a:t>
            </a:r>
            <a:r>
              <a:rPr sz="2400" spc="-40" dirty="0">
                <a:latin typeface="Georgia"/>
                <a:cs typeface="Georgia"/>
              </a:rPr>
              <a:t>after </a:t>
            </a:r>
            <a:r>
              <a:rPr sz="2400" spc="-10" dirty="0">
                <a:latin typeface="Georgia"/>
                <a:cs typeface="Georgia"/>
              </a:rPr>
              <a:t>they </a:t>
            </a:r>
            <a:r>
              <a:rPr sz="2400" spc="-40" dirty="0">
                <a:latin typeface="Georgia"/>
                <a:cs typeface="Georgia"/>
              </a:rPr>
              <a:t>retire </a:t>
            </a:r>
            <a:r>
              <a:rPr sz="2400" spc="-45" dirty="0">
                <a:latin typeface="Georgia"/>
                <a:cs typeface="Georgia"/>
              </a:rPr>
              <a:t>from </a:t>
            </a:r>
            <a:r>
              <a:rPr sz="2400" spc="-5" dirty="0">
                <a:latin typeface="Georgia"/>
                <a:cs typeface="Georgia"/>
              </a:rPr>
              <a:t>the </a:t>
            </a:r>
            <a:r>
              <a:rPr sz="2400" spc="-70" dirty="0">
                <a:latin typeface="Georgia"/>
                <a:cs typeface="Georgia"/>
              </a:rPr>
              <a:t>company. </a:t>
            </a:r>
            <a:r>
              <a:rPr sz="2400" spc="-25" dirty="0">
                <a:latin typeface="Georgia"/>
                <a:cs typeface="Georgia"/>
              </a:rPr>
              <a:t>These</a:t>
            </a:r>
            <a:r>
              <a:rPr sz="2400" spc="-310" dirty="0">
                <a:latin typeface="Georgia"/>
                <a:cs typeface="Georgia"/>
              </a:rPr>
              <a:t> </a:t>
            </a:r>
            <a:r>
              <a:rPr sz="2400" spc="-60" dirty="0">
                <a:latin typeface="Georgia"/>
                <a:cs typeface="Georgia"/>
              </a:rPr>
              <a:t>are  </a:t>
            </a:r>
            <a:r>
              <a:rPr sz="2400" spc="-25" dirty="0">
                <a:latin typeface="Georgia"/>
                <a:cs typeface="Georgia"/>
              </a:rPr>
              <a:t>important </a:t>
            </a:r>
            <a:r>
              <a:rPr sz="2400" spc="-10" dirty="0">
                <a:latin typeface="Georgia"/>
                <a:cs typeface="Georgia"/>
              </a:rPr>
              <a:t>to </a:t>
            </a:r>
            <a:r>
              <a:rPr sz="2400" spc="-25" dirty="0">
                <a:latin typeface="Georgia"/>
                <a:cs typeface="Georgia"/>
              </a:rPr>
              <a:t>watch </a:t>
            </a:r>
            <a:r>
              <a:rPr sz="2400" spc="-30" dirty="0">
                <a:latin typeface="Georgia"/>
                <a:cs typeface="Georgia"/>
              </a:rPr>
              <a:t>because </a:t>
            </a:r>
            <a:r>
              <a:rPr sz="2400" spc="-10" dirty="0">
                <a:latin typeface="Georgia"/>
                <a:cs typeface="Georgia"/>
              </a:rPr>
              <a:t>they </a:t>
            </a:r>
            <a:r>
              <a:rPr sz="2400" spc="-25" dirty="0">
                <a:latin typeface="Georgia"/>
                <a:cs typeface="Georgia"/>
              </a:rPr>
              <a:t>can contain so-called  </a:t>
            </a:r>
            <a:r>
              <a:rPr sz="2400" spc="-40" dirty="0">
                <a:latin typeface="Georgia"/>
                <a:cs typeface="Georgia"/>
              </a:rPr>
              <a:t>"golden </a:t>
            </a:r>
            <a:r>
              <a:rPr sz="2400" spc="-45" dirty="0">
                <a:latin typeface="Georgia"/>
                <a:cs typeface="Georgia"/>
              </a:rPr>
              <a:t>parachutes" </a:t>
            </a:r>
            <a:r>
              <a:rPr sz="2400" spc="-40" dirty="0">
                <a:latin typeface="Georgia"/>
                <a:cs typeface="Georgia"/>
              </a:rPr>
              <a:t>for </a:t>
            </a:r>
            <a:r>
              <a:rPr sz="2400" spc="-30" dirty="0">
                <a:latin typeface="Georgia"/>
                <a:cs typeface="Georgia"/>
              </a:rPr>
              <a:t>corrupt</a:t>
            </a:r>
            <a:r>
              <a:rPr sz="2400" spc="-120" dirty="0">
                <a:latin typeface="Georgia"/>
                <a:cs typeface="Georgia"/>
              </a:rPr>
              <a:t> </a:t>
            </a:r>
            <a:r>
              <a:rPr sz="2400" spc="-40" dirty="0">
                <a:latin typeface="Georgia"/>
                <a:cs typeface="Georgia"/>
              </a:rPr>
              <a:t>executives.</a:t>
            </a:r>
            <a:endParaRPr sz="2400">
              <a:latin typeface="Georgia"/>
              <a:cs typeface="Georgia"/>
            </a:endParaRPr>
          </a:p>
          <a:p>
            <a:pPr marL="12700" marR="307340">
              <a:lnSpc>
                <a:spcPts val="2590"/>
              </a:lnSpc>
              <a:spcBef>
                <a:spcPts val="615"/>
              </a:spcBef>
            </a:pPr>
            <a:r>
              <a:rPr sz="2400" b="1" spc="85" dirty="0">
                <a:latin typeface="Times New Roman"/>
                <a:cs typeface="Times New Roman"/>
              </a:rPr>
              <a:t>Executive</a:t>
            </a:r>
            <a:r>
              <a:rPr sz="2400" b="1" spc="-95" dirty="0">
                <a:latin typeface="Times New Roman"/>
                <a:cs typeface="Times New Roman"/>
              </a:rPr>
              <a:t> </a:t>
            </a:r>
            <a:r>
              <a:rPr sz="2400" b="1" spc="90" dirty="0">
                <a:latin typeface="Times New Roman"/>
                <a:cs typeface="Times New Roman"/>
              </a:rPr>
              <a:t>Perks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spc="-135" dirty="0">
                <a:latin typeface="Arial"/>
                <a:cs typeface="Arial"/>
              </a:rPr>
              <a:t>–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25" dirty="0">
                <a:latin typeface="Georgia"/>
                <a:cs typeface="Georgia"/>
              </a:rPr>
              <a:t>These</a:t>
            </a:r>
            <a:r>
              <a:rPr sz="2400" spc="-100" dirty="0">
                <a:latin typeface="Georgia"/>
                <a:cs typeface="Georgia"/>
              </a:rPr>
              <a:t> </a:t>
            </a:r>
            <a:r>
              <a:rPr sz="2400" spc="-60" dirty="0">
                <a:latin typeface="Georgia"/>
                <a:cs typeface="Georgia"/>
              </a:rPr>
              <a:t>are</a:t>
            </a:r>
            <a:r>
              <a:rPr sz="2400" spc="-105" dirty="0">
                <a:latin typeface="Georgia"/>
                <a:cs typeface="Georgia"/>
              </a:rPr>
              <a:t> </a:t>
            </a:r>
            <a:r>
              <a:rPr sz="2400" spc="-40" dirty="0">
                <a:latin typeface="Georgia"/>
                <a:cs typeface="Georgia"/>
              </a:rPr>
              <a:t>various</a:t>
            </a:r>
            <a:r>
              <a:rPr sz="2400" spc="-100" dirty="0">
                <a:latin typeface="Georgia"/>
                <a:cs typeface="Georgia"/>
              </a:rPr>
              <a:t> </a:t>
            </a:r>
            <a:r>
              <a:rPr sz="2400" spc="-15" dirty="0">
                <a:latin typeface="Georgia"/>
                <a:cs typeface="Georgia"/>
              </a:rPr>
              <a:t>other</a:t>
            </a:r>
            <a:r>
              <a:rPr sz="2400" spc="-90" dirty="0">
                <a:latin typeface="Georgia"/>
                <a:cs typeface="Georgia"/>
              </a:rPr>
              <a:t> </a:t>
            </a:r>
            <a:r>
              <a:rPr sz="2400" spc="-40" dirty="0">
                <a:latin typeface="Georgia"/>
                <a:cs typeface="Georgia"/>
              </a:rPr>
              <a:t>perks</a:t>
            </a:r>
            <a:r>
              <a:rPr sz="2400" spc="-85" dirty="0">
                <a:latin typeface="Georgia"/>
                <a:cs typeface="Georgia"/>
              </a:rPr>
              <a:t> </a:t>
            </a:r>
            <a:r>
              <a:rPr sz="2400" spc="-35" dirty="0">
                <a:latin typeface="Georgia"/>
                <a:cs typeface="Georgia"/>
              </a:rPr>
              <a:t>given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to  </a:t>
            </a:r>
            <a:r>
              <a:rPr sz="2400" spc="-35" dirty="0">
                <a:latin typeface="Georgia"/>
                <a:cs typeface="Georgia"/>
              </a:rPr>
              <a:t>executives, </a:t>
            </a:r>
            <a:r>
              <a:rPr sz="2400" spc="-20" dirty="0">
                <a:latin typeface="Georgia"/>
                <a:cs typeface="Georgia"/>
              </a:rPr>
              <a:t>including </a:t>
            </a:r>
            <a:r>
              <a:rPr sz="2400" spc="-5" dirty="0">
                <a:latin typeface="Georgia"/>
                <a:cs typeface="Georgia"/>
              </a:rPr>
              <a:t>the </a:t>
            </a:r>
            <a:r>
              <a:rPr sz="2400" spc="-35" dirty="0">
                <a:latin typeface="Georgia"/>
                <a:cs typeface="Georgia"/>
              </a:rPr>
              <a:t>use </a:t>
            </a:r>
            <a:r>
              <a:rPr sz="2400" spc="-20" dirty="0">
                <a:latin typeface="Georgia"/>
                <a:cs typeface="Georgia"/>
              </a:rPr>
              <a:t>of </a:t>
            </a:r>
            <a:r>
              <a:rPr sz="2400" spc="-60" dirty="0">
                <a:latin typeface="Georgia"/>
                <a:cs typeface="Georgia"/>
              </a:rPr>
              <a:t>a </a:t>
            </a:r>
            <a:r>
              <a:rPr sz="2400" spc="-40" dirty="0">
                <a:latin typeface="Georgia"/>
                <a:cs typeface="Georgia"/>
              </a:rPr>
              <a:t>private </a:t>
            </a:r>
            <a:r>
              <a:rPr sz="2400" spc="-25" dirty="0">
                <a:latin typeface="Georgia"/>
                <a:cs typeface="Georgia"/>
              </a:rPr>
              <a:t>jet, </a:t>
            </a:r>
            <a:r>
              <a:rPr sz="2400" spc="-55" dirty="0">
                <a:latin typeface="Georgia"/>
                <a:cs typeface="Georgia"/>
              </a:rPr>
              <a:t>travel  </a:t>
            </a:r>
            <a:r>
              <a:rPr sz="2400" spc="-40" dirty="0">
                <a:latin typeface="Georgia"/>
                <a:cs typeface="Georgia"/>
              </a:rPr>
              <a:t>reimbursements </a:t>
            </a:r>
            <a:r>
              <a:rPr sz="2400" spc="-35" dirty="0">
                <a:latin typeface="Georgia"/>
                <a:cs typeface="Georgia"/>
              </a:rPr>
              <a:t>and </a:t>
            </a:r>
            <a:r>
              <a:rPr sz="2400" spc="-15" dirty="0">
                <a:latin typeface="Georgia"/>
                <a:cs typeface="Georgia"/>
              </a:rPr>
              <a:t>other</a:t>
            </a:r>
            <a:r>
              <a:rPr sz="2400" spc="-140" dirty="0">
                <a:latin typeface="Georgia"/>
                <a:cs typeface="Georgia"/>
              </a:rPr>
              <a:t> </a:t>
            </a:r>
            <a:r>
              <a:rPr sz="2400" spc="-60" dirty="0">
                <a:latin typeface="Georgia"/>
                <a:cs typeface="Georgia"/>
              </a:rPr>
              <a:t>rewards.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23"/>
              <a:ext cx="9143999" cy="10287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1357" y="0"/>
              <a:ext cx="4742641" cy="599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88207" cy="10205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828" y="52323"/>
              <a:ext cx="9145590" cy="90182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44500" y="457201"/>
            <a:ext cx="7742555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spc="-20" dirty="0">
                <a:solidFill>
                  <a:srgbClr val="04607A"/>
                </a:solidFill>
                <a:latin typeface="Carlito"/>
                <a:cs typeface="Carlito"/>
              </a:rPr>
              <a:t>Executive </a:t>
            </a:r>
            <a:r>
              <a:rPr sz="4500" spc="-5" dirty="0">
                <a:solidFill>
                  <a:srgbClr val="04607A"/>
                </a:solidFill>
                <a:latin typeface="Carlito"/>
                <a:cs typeface="Carlito"/>
              </a:rPr>
              <a:t>Compensation</a:t>
            </a:r>
            <a:r>
              <a:rPr sz="4500" spc="-60" dirty="0">
                <a:solidFill>
                  <a:srgbClr val="04607A"/>
                </a:solidFill>
                <a:latin typeface="Carlito"/>
                <a:cs typeface="Carlito"/>
              </a:rPr>
              <a:t> </a:t>
            </a:r>
            <a:r>
              <a:rPr sz="4500" spc="-10" dirty="0">
                <a:solidFill>
                  <a:srgbClr val="04607A"/>
                </a:solidFill>
                <a:latin typeface="Carlito"/>
                <a:cs typeface="Carlito"/>
              </a:rPr>
              <a:t>Benefits</a:t>
            </a:r>
            <a:endParaRPr sz="450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48640" y="2009267"/>
            <a:ext cx="469391" cy="3505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" y="3276930"/>
            <a:ext cx="469391" cy="3508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" y="3752977"/>
            <a:ext cx="469391" cy="3505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640" y="4228465"/>
            <a:ext cx="469391" cy="3505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10564" y="1947799"/>
            <a:ext cx="7493000" cy="2641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600" b="1" spc="130" dirty="0">
                <a:latin typeface="Times New Roman"/>
                <a:cs typeface="Times New Roman"/>
              </a:rPr>
              <a:t>Employee </a:t>
            </a:r>
            <a:r>
              <a:rPr sz="2600" b="1" spc="155" dirty="0">
                <a:latin typeface="Times New Roman"/>
                <a:cs typeface="Times New Roman"/>
              </a:rPr>
              <a:t>Benefits </a:t>
            </a:r>
            <a:r>
              <a:rPr sz="2600" spc="-50" dirty="0">
                <a:latin typeface="Georgia"/>
                <a:cs typeface="Georgia"/>
              </a:rPr>
              <a:t>is </a:t>
            </a:r>
            <a:r>
              <a:rPr sz="2600" spc="-65" dirty="0">
                <a:latin typeface="Georgia"/>
                <a:cs typeface="Georgia"/>
              </a:rPr>
              <a:t>a </a:t>
            </a:r>
            <a:r>
              <a:rPr sz="2600" spc="-35" dirty="0">
                <a:latin typeface="Georgia"/>
                <a:cs typeface="Georgia"/>
              </a:rPr>
              <a:t>term </a:t>
            </a:r>
            <a:r>
              <a:rPr sz="2600" spc="-30" dirty="0">
                <a:latin typeface="Georgia"/>
                <a:cs typeface="Georgia"/>
              </a:rPr>
              <a:t>used </a:t>
            </a:r>
            <a:r>
              <a:rPr sz="2600" spc="-5" dirty="0">
                <a:latin typeface="Georgia"/>
                <a:cs typeface="Georgia"/>
              </a:rPr>
              <a:t>to </a:t>
            </a:r>
            <a:r>
              <a:rPr sz="2600" spc="-25" dirty="0">
                <a:latin typeface="Georgia"/>
                <a:cs typeface="Georgia"/>
              </a:rPr>
              <a:t>indicate </a:t>
            </a:r>
            <a:r>
              <a:rPr sz="2600" spc="-5" dirty="0">
                <a:latin typeface="Georgia"/>
                <a:cs typeface="Georgia"/>
              </a:rPr>
              <a:t>the  </a:t>
            </a:r>
            <a:r>
              <a:rPr sz="2600" spc="-35" dirty="0">
                <a:latin typeface="Georgia"/>
                <a:cs typeface="Georgia"/>
              </a:rPr>
              <a:t>non-wage </a:t>
            </a:r>
            <a:r>
              <a:rPr sz="2600" spc="-40" dirty="0">
                <a:latin typeface="Georgia"/>
                <a:cs typeface="Georgia"/>
              </a:rPr>
              <a:t>part </a:t>
            </a:r>
            <a:r>
              <a:rPr sz="2600" spc="-20" dirty="0">
                <a:latin typeface="Georgia"/>
                <a:cs typeface="Georgia"/>
              </a:rPr>
              <a:t>of </a:t>
            </a:r>
            <a:r>
              <a:rPr sz="2600" spc="-35" dirty="0">
                <a:latin typeface="Georgia"/>
                <a:cs typeface="Georgia"/>
              </a:rPr>
              <a:t>remuneration </a:t>
            </a:r>
            <a:r>
              <a:rPr sz="2600" spc="-25" dirty="0">
                <a:latin typeface="Georgia"/>
                <a:cs typeface="Georgia"/>
              </a:rPr>
              <a:t>consisting </a:t>
            </a:r>
            <a:r>
              <a:rPr sz="2600" spc="-20" dirty="0">
                <a:latin typeface="Georgia"/>
                <a:cs typeface="Georgia"/>
              </a:rPr>
              <a:t>of </a:t>
            </a:r>
            <a:r>
              <a:rPr sz="2600" spc="-65" dirty="0">
                <a:latin typeface="Georgia"/>
                <a:cs typeface="Georgia"/>
              </a:rPr>
              <a:t>a</a:t>
            </a:r>
            <a:r>
              <a:rPr sz="2600" spc="-210" dirty="0">
                <a:latin typeface="Georgia"/>
                <a:cs typeface="Georgia"/>
              </a:rPr>
              <a:t> </a:t>
            </a:r>
            <a:r>
              <a:rPr sz="2600" spc="-40" dirty="0">
                <a:latin typeface="Georgia"/>
                <a:cs typeface="Georgia"/>
              </a:rPr>
              <a:t>broad  </a:t>
            </a:r>
            <a:r>
              <a:rPr sz="2600" spc="-60" dirty="0">
                <a:latin typeface="Georgia"/>
                <a:cs typeface="Georgia"/>
              </a:rPr>
              <a:t>range </a:t>
            </a:r>
            <a:r>
              <a:rPr sz="2600" spc="-20" dirty="0">
                <a:latin typeface="Georgia"/>
                <a:cs typeface="Georgia"/>
              </a:rPr>
              <a:t>of </a:t>
            </a:r>
            <a:r>
              <a:rPr sz="2600" spc="-30" dirty="0">
                <a:latin typeface="Georgia"/>
                <a:cs typeface="Georgia"/>
              </a:rPr>
              <a:t>special </a:t>
            </a:r>
            <a:r>
              <a:rPr sz="2600" spc="-40" dirty="0">
                <a:latin typeface="Georgia"/>
                <a:cs typeface="Georgia"/>
              </a:rPr>
              <a:t>payments </a:t>
            </a:r>
            <a:r>
              <a:rPr sz="2600" spc="-35" dirty="0">
                <a:latin typeface="Georgia"/>
                <a:cs typeface="Georgia"/>
              </a:rPr>
              <a:t>or </a:t>
            </a:r>
            <a:r>
              <a:rPr sz="2600" spc="-20" dirty="0">
                <a:latin typeface="Georgia"/>
                <a:cs typeface="Georgia"/>
              </a:rPr>
              <a:t>benefits </a:t>
            </a:r>
            <a:r>
              <a:rPr sz="2600" spc="-25" dirty="0">
                <a:latin typeface="Georgia"/>
                <a:cs typeface="Georgia"/>
              </a:rPr>
              <a:t>in</a:t>
            </a:r>
            <a:r>
              <a:rPr sz="2600" spc="-165" dirty="0">
                <a:latin typeface="Georgia"/>
                <a:cs typeface="Georgia"/>
              </a:rPr>
              <a:t> </a:t>
            </a:r>
            <a:r>
              <a:rPr sz="2600" spc="-20" dirty="0">
                <a:latin typeface="Georgia"/>
                <a:cs typeface="Georgia"/>
              </a:rPr>
              <a:t>kind.</a:t>
            </a:r>
            <a:endParaRPr sz="2600">
              <a:latin typeface="Georgia"/>
              <a:cs typeface="Georgia"/>
            </a:endParaRPr>
          </a:p>
          <a:p>
            <a:pPr marL="12700" marR="3152775">
              <a:lnSpc>
                <a:spcPct val="120000"/>
              </a:lnSpc>
            </a:pPr>
            <a:r>
              <a:rPr sz="2600" spc="-60" dirty="0">
                <a:latin typeface="Georgia"/>
                <a:cs typeface="Georgia"/>
              </a:rPr>
              <a:t>Typical </a:t>
            </a:r>
            <a:r>
              <a:rPr sz="2600" spc="-55" dirty="0">
                <a:latin typeface="Georgia"/>
                <a:cs typeface="Georgia"/>
              </a:rPr>
              <a:t>Employee </a:t>
            </a:r>
            <a:r>
              <a:rPr sz="2600" spc="-35" dirty="0">
                <a:latin typeface="Georgia"/>
                <a:cs typeface="Georgia"/>
              </a:rPr>
              <a:t>Benefits </a:t>
            </a:r>
            <a:r>
              <a:rPr sz="2600" spc="-85" dirty="0">
                <a:latin typeface="Georgia"/>
                <a:cs typeface="Georgia"/>
              </a:rPr>
              <a:t>are:  </a:t>
            </a:r>
            <a:r>
              <a:rPr sz="2600" spc="-55" dirty="0">
                <a:latin typeface="Georgia"/>
                <a:cs typeface="Georgia"/>
              </a:rPr>
              <a:t>Insurance,  </a:t>
            </a:r>
            <a:r>
              <a:rPr sz="2600" spc="-45" dirty="0">
                <a:latin typeface="Georgia"/>
                <a:cs typeface="Georgia"/>
              </a:rPr>
              <a:t>Pension/retirement</a:t>
            </a:r>
            <a:r>
              <a:rPr sz="2600" spc="-60" dirty="0">
                <a:latin typeface="Georgia"/>
                <a:cs typeface="Georgia"/>
              </a:rPr>
              <a:t> </a:t>
            </a:r>
            <a:r>
              <a:rPr sz="2600" spc="-25" dirty="0">
                <a:latin typeface="Georgia"/>
                <a:cs typeface="Georgia"/>
              </a:rPr>
              <a:t>benefits,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23"/>
              <a:ext cx="9143999" cy="10287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1357" y="0"/>
              <a:ext cx="4742641" cy="599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88207" cy="10205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828" y="52323"/>
              <a:ext cx="9145590" cy="90182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548640" y="1971167"/>
            <a:ext cx="435864" cy="3230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" y="2373502"/>
            <a:ext cx="435864" cy="3230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" y="2775839"/>
            <a:ext cx="435864" cy="3230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" y="3177870"/>
            <a:ext cx="435864" cy="32339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640" y="3580765"/>
            <a:ext cx="435864" cy="3230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8640" y="4312284"/>
            <a:ext cx="435864" cy="3230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8640" y="5044185"/>
            <a:ext cx="435864" cy="3230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10564" y="1876170"/>
            <a:ext cx="7773034" cy="3830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286760">
              <a:lnSpc>
                <a:spcPct val="110000"/>
              </a:lnSpc>
              <a:spcBef>
                <a:spcPts val="100"/>
              </a:spcBef>
            </a:pPr>
            <a:r>
              <a:rPr sz="2400" spc="-40" dirty="0">
                <a:latin typeface="Georgia"/>
                <a:cs typeface="Georgia"/>
              </a:rPr>
              <a:t>Income </a:t>
            </a:r>
            <a:r>
              <a:rPr sz="2400" spc="-30" dirty="0">
                <a:latin typeface="Georgia"/>
                <a:cs typeface="Georgia"/>
              </a:rPr>
              <a:t>protection/social </a:t>
            </a:r>
            <a:r>
              <a:rPr sz="2400" spc="-50" dirty="0">
                <a:latin typeface="Georgia"/>
                <a:cs typeface="Georgia"/>
              </a:rPr>
              <a:t>security,  </a:t>
            </a:r>
            <a:r>
              <a:rPr sz="2400" spc="-35" dirty="0">
                <a:latin typeface="Georgia"/>
                <a:cs typeface="Georgia"/>
              </a:rPr>
              <a:t>Maternity </a:t>
            </a:r>
            <a:r>
              <a:rPr sz="2400" spc="-55" dirty="0">
                <a:latin typeface="Georgia"/>
                <a:cs typeface="Georgia"/>
              </a:rPr>
              <a:t>pay/daycare/child</a:t>
            </a:r>
            <a:r>
              <a:rPr sz="2400" spc="-150" dirty="0">
                <a:latin typeface="Georgia"/>
                <a:cs typeface="Georgia"/>
              </a:rPr>
              <a:t> </a:t>
            </a:r>
            <a:r>
              <a:rPr sz="2400" spc="-40" dirty="0">
                <a:latin typeface="Georgia"/>
                <a:cs typeface="Georgia"/>
              </a:rPr>
              <a:t>care,</a:t>
            </a:r>
            <a:endParaRPr sz="2400">
              <a:latin typeface="Georgia"/>
              <a:cs typeface="Georgia"/>
            </a:endParaRPr>
          </a:p>
          <a:p>
            <a:pPr marL="12700" marR="1365250">
              <a:lnSpc>
                <a:spcPct val="110000"/>
              </a:lnSpc>
            </a:pPr>
            <a:r>
              <a:rPr sz="2400" spc="-30" dirty="0">
                <a:latin typeface="Georgia"/>
                <a:cs typeface="Georgia"/>
              </a:rPr>
              <a:t>Profit </a:t>
            </a:r>
            <a:r>
              <a:rPr sz="2400" spc="-55" dirty="0">
                <a:latin typeface="Georgia"/>
                <a:cs typeface="Georgia"/>
              </a:rPr>
              <a:t>sharing/Employee </a:t>
            </a:r>
            <a:r>
              <a:rPr sz="2400" spc="-25" dirty="0">
                <a:latin typeface="Georgia"/>
                <a:cs typeface="Georgia"/>
              </a:rPr>
              <a:t>Stock </a:t>
            </a:r>
            <a:r>
              <a:rPr sz="2400" spc="-15" dirty="0">
                <a:latin typeface="Georgia"/>
                <a:cs typeface="Georgia"/>
              </a:rPr>
              <a:t>Ownership </a:t>
            </a:r>
            <a:r>
              <a:rPr sz="2400" spc="-45" dirty="0">
                <a:latin typeface="Georgia"/>
                <a:cs typeface="Georgia"/>
              </a:rPr>
              <a:t>Plan,  </a:t>
            </a:r>
            <a:r>
              <a:rPr sz="2400" spc="-40" dirty="0">
                <a:latin typeface="Georgia"/>
                <a:cs typeface="Georgia"/>
              </a:rPr>
              <a:t>Holiday/vacation, </a:t>
            </a:r>
            <a:r>
              <a:rPr sz="2400" spc="-20" dirty="0">
                <a:latin typeface="Georgia"/>
                <a:cs typeface="Georgia"/>
              </a:rPr>
              <a:t>relocation</a:t>
            </a:r>
            <a:r>
              <a:rPr sz="2400" spc="-114" dirty="0">
                <a:latin typeface="Georgia"/>
                <a:cs typeface="Georgia"/>
              </a:rPr>
              <a:t> </a:t>
            </a:r>
            <a:r>
              <a:rPr sz="2400" spc="-35" dirty="0">
                <a:latin typeface="Georgia"/>
                <a:cs typeface="Georgia"/>
              </a:rPr>
              <a:t>assistance/benefits,</a:t>
            </a:r>
            <a:endParaRPr sz="2400">
              <a:latin typeface="Georgia"/>
              <a:cs typeface="Georgia"/>
            </a:endParaRPr>
          </a:p>
          <a:p>
            <a:pPr marL="12700" marR="5080">
              <a:lnSpc>
                <a:spcPts val="2590"/>
              </a:lnSpc>
              <a:spcBef>
                <a:spcPts val="615"/>
              </a:spcBef>
            </a:pPr>
            <a:r>
              <a:rPr sz="2400" spc="-40" dirty="0">
                <a:latin typeface="Georgia"/>
                <a:cs typeface="Georgia"/>
              </a:rPr>
              <a:t>Legal assistance, company </a:t>
            </a:r>
            <a:r>
              <a:rPr sz="2400" spc="-90" dirty="0">
                <a:latin typeface="Georgia"/>
                <a:cs typeface="Georgia"/>
              </a:rPr>
              <a:t>car, </a:t>
            </a:r>
            <a:r>
              <a:rPr sz="2400" spc="-40" dirty="0">
                <a:latin typeface="Georgia"/>
                <a:cs typeface="Georgia"/>
              </a:rPr>
              <a:t>company </a:t>
            </a:r>
            <a:r>
              <a:rPr sz="2400" spc="-35" dirty="0">
                <a:latin typeface="Georgia"/>
                <a:cs typeface="Georgia"/>
              </a:rPr>
              <a:t>computer/internet  </a:t>
            </a:r>
            <a:r>
              <a:rPr sz="2400" spc="-50" dirty="0">
                <a:latin typeface="Georgia"/>
                <a:cs typeface="Georgia"/>
              </a:rPr>
              <a:t>access,</a:t>
            </a:r>
            <a:endParaRPr sz="2400">
              <a:latin typeface="Georgia"/>
              <a:cs typeface="Georgia"/>
            </a:endParaRPr>
          </a:p>
          <a:p>
            <a:pPr marL="12700" marR="230504">
              <a:lnSpc>
                <a:spcPts val="2590"/>
              </a:lnSpc>
              <a:spcBef>
                <a:spcPts val="580"/>
              </a:spcBef>
            </a:pPr>
            <a:r>
              <a:rPr sz="2400" spc="-35" dirty="0">
                <a:latin typeface="Georgia"/>
                <a:cs typeface="Georgia"/>
              </a:rPr>
              <a:t>Company </a:t>
            </a:r>
            <a:r>
              <a:rPr sz="2400" spc="-20" dirty="0">
                <a:latin typeface="Georgia"/>
                <a:cs typeface="Georgia"/>
              </a:rPr>
              <a:t>mobile phone, </a:t>
            </a:r>
            <a:r>
              <a:rPr sz="2400" spc="-40" dirty="0">
                <a:latin typeface="Georgia"/>
                <a:cs typeface="Georgia"/>
              </a:rPr>
              <a:t>Membership </a:t>
            </a:r>
            <a:r>
              <a:rPr sz="2400" spc="-20" dirty="0">
                <a:latin typeface="Georgia"/>
                <a:cs typeface="Georgia"/>
              </a:rPr>
              <a:t>of </a:t>
            </a:r>
            <a:r>
              <a:rPr sz="2400" spc="-30" dirty="0">
                <a:latin typeface="Georgia"/>
                <a:cs typeface="Georgia"/>
              </a:rPr>
              <a:t>sport </a:t>
            </a:r>
            <a:r>
              <a:rPr sz="2400" spc="-35" dirty="0">
                <a:latin typeface="Georgia"/>
                <a:cs typeface="Georgia"/>
              </a:rPr>
              <a:t>and </a:t>
            </a:r>
            <a:r>
              <a:rPr sz="2400" spc="-15" dirty="0">
                <a:latin typeface="Georgia"/>
                <a:cs typeface="Georgia"/>
              </a:rPr>
              <a:t>health  </a:t>
            </a:r>
            <a:r>
              <a:rPr sz="2400" spc="-40" dirty="0">
                <a:latin typeface="Georgia"/>
                <a:cs typeface="Georgia"/>
              </a:rPr>
              <a:t>clubs/leisure </a:t>
            </a:r>
            <a:r>
              <a:rPr sz="2400" spc="-20" dirty="0">
                <a:latin typeface="Georgia"/>
                <a:cs typeface="Georgia"/>
              </a:rPr>
              <a:t>activities </a:t>
            </a:r>
            <a:r>
              <a:rPr sz="2400" spc="-30" dirty="0">
                <a:latin typeface="Georgia"/>
                <a:cs typeface="Georgia"/>
              </a:rPr>
              <a:t>during </a:t>
            </a:r>
            <a:r>
              <a:rPr sz="2400" spc="-45" dirty="0">
                <a:latin typeface="Georgia"/>
                <a:cs typeface="Georgia"/>
              </a:rPr>
              <a:t>work</a:t>
            </a:r>
            <a:r>
              <a:rPr sz="2400" spc="-180" dirty="0">
                <a:latin typeface="Georgia"/>
                <a:cs typeface="Georgia"/>
              </a:rPr>
              <a:t> </a:t>
            </a:r>
            <a:r>
              <a:rPr sz="2400" spc="-25" dirty="0">
                <a:latin typeface="Georgia"/>
                <a:cs typeface="Georgia"/>
              </a:rPr>
              <a:t>time,</a:t>
            </a:r>
            <a:endParaRPr sz="2400">
              <a:latin typeface="Georgia"/>
              <a:cs typeface="Georgia"/>
            </a:endParaRPr>
          </a:p>
          <a:p>
            <a:pPr marL="12700" marR="1236345">
              <a:lnSpc>
                <a:spcPts val="2590"/>
              </a:lnSpc>
              <a:spcBef>
                <a:spcPts val="585"/>
              </a:spcBef>
            </a:pPr>
            <a:r>
              <a:rPr sz="2400" spc="-45" dirty="0">
                <a:latin typeface="Georgia"/>
                <a:cs typeface="Georgia"/>
              </a:rPr>
              <a:t>Education/personal </a:t>
            </a:r>
            <a:r>
              <a:rPr sz="2400" spc="-25" dirty="0">
                <a:latin typeface="Georgia"/>
                <a:cs typeface="Georgia"/>
              </a:rPr>
              <a:t>development, </a:t>
            </a:r>
            <a:r>
              <a:rPr sz="2400" spc="-40" dirty="0">
                <a:latin typeface="Georgia"/>
                <a:cs typeface="Georgia"/>
              </a:rPr>
              <a:t>staff </a:t>
            </a:r>
            <a:r>
              <a:rPr sz="2400" spc="-30" dirty="0">
                <a:latin typeface="Georgia"/>
                <a:cs typeface="Georgia"/>
              </a:rPr>
              <a:t>discounts,  industry-related</a:t>
            </a:r>
            <a:r>
              <a:rPr sz="2400" spc="15" dirty="0">
                <a:latin typeface="Georgia"/>
                <a:cs typeface="Georgia"/>
              </a:rPr>
              <a:t> </a:t>
            </a:r>
            <a:r>
              <a:rPr sz="2400" spc="-25" dirty="0">
                <a:latin typeface="Georgia"/>
                <a:cs typeface="Georgia"/>
              </a:rPr>
              <a:t>benefits.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23"/>
              <a:ext cx="9143999" cy="10287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1357" y="0"/>
              <a:ext cx="4742641" cy="599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88207" cy="10205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828" y="52323"/>
              <a:ext cx="9145590" cy="90182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548640" y="2009267"/>
            <a:ext cx="469391" cy="3505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" y="4069969"/>
            <a:ext cx="469391" cy="3505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10564" y="1947799"/>
            <a:ext cx="7468870" cy="32759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487045">
              <a:lnSpc>
                <a:spcPct val="100000"/>
              </a:lnSpc>
              <a:spcBef>
                <a:spcPts val="105"/>
              </a:spcBef>
            </a:pPr>
            <a:r>
              <a:rPr sz="2600" b="1" spc="150" dirty="0">
                <a:latin typeface="Times New Roman"/>
                <a:cs typeface="Times New Roman"/>
              </a:rPr>
              <a:t>Golden </a:t>
            </a:r>
            <a:r>
              <a:rPr sz="2600" b="1" spc="125" dirty="0">
                <a:latin typeface="Times New Roman"/>
                <a:cs typeface="Times New Roman"/>
              </a:rPr>
              <a:t>Handcuff </a:t>
            </a:r>
            <a:r>
              <a:rPr sz="2600" spc="-50" dirty="0">
                <a:latin typeface="Georgia"/>
                <a:cs typeface="Georgia"/>
              </a:rPr>
              <a:t>is </a:t>
            </a:r>
            <a:r>
              <a:rPr sz="2600" spc="-65" dirty="0">
                <a:latin typeface="Georgia"/>
                <a:cs typeface="Georgia"/>
              </a:rPr>
              <a:t>a </a:t>
            </a:r>
            <a:r>
              <a:rPr sz="2600" spc="-40" dirty="0">
                <a:latin typeface="Georgia"/>
                <a:cs typeface="Georgia"/>
              </a:rPr>
              <a:t>form </a:t>
            </a:r>
            <a:r>
              <a:rPr sz="2600" spc="-20" dirty="0">
                <a:latin typeface="Georgia"/>
                <a:cs typeface="Georgia"/>
              </a:rPr>
              <a:t>of </a:t>
            </a:r>
            <a:r>
              <a:rPr sz="2600" spc="-30" dirty="0">
                <a:latin typeface="Georgia"/>
                <a:cs typeface="Georgia"/>
              </a:rPr>
              <a:t>employee  </a:t>
            </a:r>
            <a:r>
              <a:rPr sz="2600" spc="-20" dirty="0">
                <a:latin typeface="Georgia"/>
                <a:cs typeface="Georgia"/>
              </a:rPr>
              <a:t>benefits </a:t>
            </a:r>
            <a:r>
              <a:rPr sz="2600" spc="-35" dirty="0">
                <a:latin typeface="Georgia"/>
                <a:cs typeface="Georgia"/>
              </a:rPr>
              <a:t>or </a:t>
            </a:r>
            <a:r>
              <a:rPr sz="2600" spc="-30" dirty="0">
                <a:latin typeface="Georgia"/>
                <a:cs typeface="Georgia"/>
              </a:rPr>
              <a:t>executive </a:t>
            </a:r>
            <a:r>
              <a:rPr sz="2600" spc="-25" dirty="0">
                <a:latin typeface="Georgia"/>
                <a:cs typeface="Georgia"/>
              </a:rPr>
              <a:t>compensation, in </a:t>
            </a:r>
            <a:r>
              <a:rPr sz="2600" spc="-10" dirty="0">
                <a:latin typeface="Georgia"/>
                <a:cs typeface="Georgia"/>
              </a:rPr>
              <a:t>which </a:t>
            </a:r>
            <a:r>
              <a:rPr sz="2600" spc="-65" dirty="0">
                <a:latin typeface="Georgia"/>
                <a:cs typeface="Georgia"/>
              </a:rPr>
              <a:t>a  </a:t>
            </a:r>
            <a:r>
              <a:rPr sz="2600" spc="-30" dirty="0">
                <a:latin typeface="Georgia"/>
                <a:cs typeface="Georgia"/>
              </a:rPr>
              <a:t>(substantial) </a:t>
            </a:r>
            <a:r>
              <a:rPr sz="2600" spc="-25" dirty="0">
                <a:latin typeface="Georgia"/>
                <a:cs typeface="Georgia"/>
              </a:rPr>
              <a:t>bonus </a:t>
            </a:r>
            <a:r>
              <a:rPr sz="2600" spc="-50" dirty="0">
                <a:latin typeface="Georgia"/>
                <a:cs typeface="Georgia"/>
              </a:rPr>
              <a:t>is </a:t>
            </a:r>
            <a:r>
              <a:rPr sz="2600" spc="-10" dirty="0">
                <a:latin typeface="Georgia"/>
                <a:cs typeface="Georgia"/>
              </a:rPr>
              <a:t>built </a:t>
            </a:r>
            <a:r>
              <a:rPr sz="2600" spc="-20" dirty="0">
                <a:latin typeface="Georgia"/>
                <a:cs typeface="Georgia"/>
              </a:rPr>
              <a:t>into </a:t>
            </a:r>
            <a:r>
              <a:rPr sz="2600" spc="-45" dirty="0">
                <a:latin typeface="Georgia"/>
                <a:cs typeface="Georgia"/>
              </a:rPr>
              <a:t>an </a:t>
            </a:r>
            <a:r>
              <a:rPr sz="2600" spc="-35" dirty="0">
                <a:latin typeface="Georgia"/>
                <a:cs typeface="Georgia"/>
              </a:rPr>
              <a:t>executive's  </a:t>
            </a:r>
            <a:r>
              <a:rPr sz="2600" spc="-25" dirty="0">
                <a:latin typeface="Georgia"/>
                <a:cs typeface="Georgia"/>
              </a:rPr>
              <a:t>contract,</a:t>
            </a:r>
            <a:r>
              <a:rPr sz="2600" spc="-60" dirty="0">
                <a:latin typeface="Georgia"/>
                <a:cs typeface="Georgia"/>
              </a:rPr>
              <a:t> </a:t>
            </a:r>
            <a:r>
              <a:rPr sz="2600" spc="-20" dirty="0">
                <a:latin typeface="Georgia"/>
                <a:cs typeface="Georgia"/>
              </a:rPr>
              <a:t>subject</a:t>
            </a:r>
            <a:r>
              <a:rPr sz="2600" spc="-10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to</a:t>
            </a:r>
            <a:r>
              <a:rPr sz="2600" spc="-130" dirty="0">
                <a:latin typeface="Georgia"/>
                <a:cs typeface="Georgia"/>
              </a:rPr>
              <a:t> </a:t>
            </a:r>
            <a:r>
              <a:rPr sz="2600" spc="-20" dirty="0">
                <a:latin typeface="Georgia"/>
                <a:cs typeface="Georgia"/>
              </a:rPr>
              <a:t>continuous</a:t>
            </a:r>
            <a:r>
              <a:rPr sz="2600" spc="-140" dirty="0">
                <a:latin typeface="Georgia"/>
                <a:cs typeface="Georgia"/>
              </a:rPr>
              <a:t> </a:t>
            </a:r>
            <a:r>
              <a:rPr sz="2600" spc="-25" dirty="0">
                <a:latin typeface="Georgia"/>
                <a:cs typeface="Georgia"/>
              </a:rPr>
              <a:t>employment</a:t>
            </a:r>
            <a:r>
              <a:rPr sz="2600" spc="-90" dirty="0">
                <a:latin typeface="Georgia"/>
                <a:cs typeface="Georgia"/>
              </a:rPr>
              <a:t> </a:t>
            </a:r>
            <a:r>
              <a:rPr sz="2600" spc="-45" dirty="0">
                <a:latin typeface="Georgia"/>
                <a:cs typeface="Georgia"/>
              </a:rPr>
              <a:t>for</a:t>
            </a:r>
            <a:r>
              <a:rPr sz="2600" spc="-145" dirty="0">
                <a:latin typeface="Georgia"/>
                <a:cs typeface="Georgia"/>
              </a:rPr>
              <a:t> </a:t>
            </a:r>
            <a:r>
              <a:rPr sz="2600" spc="-60" dirty="0">
                <a:latin typeface="Georgia"/>
                <a:cs typeface="Georgia"/>
              </a:rPr>
              <a:t>a  </a:t>
            </a:r>
            <a:r>
              <a:rPr sz="2600" spc="-30" dirty="0">
                <a:latin typeface="Georgia"/>
                <a:cs typeface="Georgia"/>
              </a:rPr>
              <a:t>certain number </a:t>
            </a:r>
            <a:r>
              <a:rPr sz="2600" spc="-20" dirty="0">
                <a:latin typeface="Georgia"/>
                <a:cs typeface="Georgia"/>
              </a:rPr>
              <a:t>of</a:t>
            </a:r>
            <a:r>
              <a:rPr sz="2600" spc="-120" dirty="0">
                <a:latin typeface="Georgia"/>
                <a:cs typeface="Georgia"/>
              </a:rPr>
              <a:t> </a:t>
            </a:r>
            <a:r>
              <a:rPr sz="2600" spc="-65" dirty="0">
                <a:latin typeface="Georgia"/>
                <a:cs typeface="Georgia"/>
              </a:rPr>
              <a:t>years.</a:t>
            </a:r>
            <a:endParaRPr sz="26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  <a:spcBef>
                <a:spcPts val="625"/>
              </a:spcBef>
            </a:pPr>
            <a:r>
              <a:rPr sz="2600" spc="-75" dirty="0">
                <a:latin typeface="Georgia"/>
                <a:cs typeface="Georgia"/>
              </a:rPr>
              <a:t>In </a:t>
            </a:r>
            <a:r>
              <a:rPr sz="2600" spc="-35" dirty="0">
                <a:latin typeface="Georgia"/>
                <a:cs typeface="Georgia"/>
              </a:rPr>
              <a:t>case </a:t>
            </a:r>
            <a:r>
              <a:rPr sz="2600" spc="-20" dirty="0">
                <a:latin typeface="Georgia"/>
                <a:cs typeface="Georgia"/>
              </a:rPr>
              <a:t>of </a:t>
            </a:r>
            <a:r>
              <a:rPr sz="2600" spc="-35" dirty="0">
                <a:latin typeface="Georgia"/>
                <a:cs typeface="Georgia"/>
              </a:rPr>
              <a:t>leaving </a:t>
            </a:r>
            <a:r>
              <a:rPr sz="2600" spc="-5" dirty="0">
                <a:latin typeface="Georgia"/>
                <a:cs typeface="Georgia"/>
              </a:rPr>
              <a:t>the </a:t>
            </a:r>
            <a:r>
              <a:rPr sz="2600" spc="-25" dirty="0">
                <a:latin typeface="Georgia"/>
                <a:cs typeface="Georgia"/>
              </a:rPr>
              <a:t>employment </a:t>
            </a:r>
            <a:r>
              <a:rPr sz="2600" spc="-40" dirty="0">
                <a:latin typeface="Georgia"/>
                <a:cs typeface="Georgia"/>
              </a:rPr>
              <a:t>premature </a:t>
            </a:r>
            <a:r>
              <a:rPr sz="2600" spc="-25" dirty="0">
                <a:latin typeface="Georgia"/>
                <a:cs typeface="Georgia"/>
              </a:rPr>
              <a:t>there  </a:t>
            </a:r>
            <a:r>
              <a:rPr sz="2600" spc="-20" dirty="0">
                <a:latin typeface="Georgia"/>
                <a:cs typeface="Georgia"/>
              </a:rPr>
              <a:t>would </a:t>
            </a:r>
            <a:r>
              <a:rPr sz="2600" spc="-10" dirty="0">
                <a:latin typeface="Georgia"/>
                <a:cs typeface="Georgia"/>
              </a:rPr>
              <a:t>be </a:t>
            </a:r>
            <a:r>
              <a:rPr sz="2600" spc="-30" dirty="0">
                <a:latin typeface="Georgia"/>
                <a:cs typeface="Georgia"/>
              </a:rPr>
              <a:t>substantial financial penalties or </a:t>
            </a:r>
            <a:r>
              <a:rPr sz="2600" dirty="0">
                <a:latin typeface="Georgia"/>
                <a:cs typeface="Georgia"/>
              </a:rPr>
              <a:t>the</a:t>
            </a:r>
            <a:r>
              <a:rPr sz="2600" spc="-310" dirty="0">
                <a:latin typeface="Georgia"/>
                <a:cs typeface="Georgia"/>
              </a:rPr>
              <a:t> </a:t>
            </a:r>
            <a:r>
              <a:rPr sz="2600" spc="-25" dirty="0">
                <a:latin typeface="Georgia"/>
                <a:cs typeface="Georgia"/>
              </a:rPr>
              <a:t>entire  </a:t>
            </a:r>
            <a:r>
              <a:rPr sz="2600" spc="-20" dirty="0">
                <a:latin typeface="Georgia"/>
                <a:cs typeface="Georgia"/>
              </a:rPr>
              <a:t>amount </a:t>
            </a:r>
            <a:r>
              <a:rPr sz="2600" spc="-60" dirty="0">
                <a:latin typeface="Georgia"/>
                <a:cs typeface="Georgia"/>
              </a:rPr>
              <a:t>may have </a:t>
            </a:r>
            <a:r>
              <a:rPr sz="2600" spc="-5" dirty="0">
                <a:latin typeface="Georgia"/>
                <a:cs typeface="Georgia"/>
              </a:rPr>
              <a:t>to </a:t>
            </a:r>
            <a:r>
              <a:rPr sz="2600" spc="-10" dirty="0">
                <a:latin typeface="Georgia"/>
                <a:cs typeface="Georgia"/>
              </a:rPr>
              <a:t>be</a:t>
            </a:r>
            <a:r>
              <a:rPr sz="2600" spc="-204" dirty="0">
                <a:latin typeface="Georgia"/>
                <a:cs typeface="Georgia"/>
              </a:rPr>
              <a:t> </a:t>
            </a:r>
            <a:r>
              <a:rPr sz="2600" spc="-45" dirty="0">
                <a:latin typeface="Georgia"/>
                <a:cs typeface="Georgia"/>
              </a:rPr>
              <a:t>repaid.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23"/>
              <a:ext cx="9143999" cy="10287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1357" y="0"/>
              <a:ext cx="4742641" cy="599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88207" cy="10205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828" y="52323"/>
              <a:ext cx="9145590" cy="90182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548640" y="2009267"/>
            <a:ext cx="469391" cy="3505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10564" y="1947799"/>
            <a:ext cx="7420609" cy="2007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96520" algn="just">
              <a:lnSpc>
                <a:spcPct val="100000"/>
              </a:lnSpc>
              <a:spcBef>
                <a:spcPts val="105"/>
              </a:spcBef>
            </a:pPr>
            <a:r>
              <a:rPr sz="2600" b="1" spc="150" dirty="0">
                <a:latin typeface="Times New Roman"/>
                <a:cs typeface="Times New Roman"/>
              </a:rPr>
              <a:t>Golden </a:t>
            </a:r>
            <a:r>
              <a:rPr sz="2600" b="1" spc="155" dirty="0">
                <a:latin typeface="Times New Roman"/>
                <a:cs typeface="Times New Roman"/>
              </a:rPr>
              <a:t>Handshake </a:t>
            </a:r>
            <a:r>
              <a:rPr sz="2600" spc="-50" dirty="0">
                <a:latin typeface="Georgia"/>
                <a:cs typeface="Georgia"/>
              </a:rPr>
              <a:t>is </a:t>
            </a:r>
            <a:r>
              <a:rPr sz="2600" spc="-65" dirty="0">
                <a:latin typeface="Georgia"/>
                <a:cs typeface="Georgia"/>
              </a:rPr>
              <a:t>a </a:t>
            </a:r>
            <a:r>
              <a:rPr sz="2600" spc="-40" dirty="0">
                <a:latin typeface="Georgia"/>
                <a:cs typeface="Georgia"/>
              </a:rPr>
              <a:t>form </a:t>
            </a:r>
            <a:r>
              <a:rPr sz="2600" spc="-20" dirty="0">
                <a:latin typeface="Georgia"/>
                <a:cs typeface="Georgia"/>
              </a:rPr>
              <a:t>of </a:t>
            </a:r>
            <a:r>
              <a:rPr sz="2600" spc="-30" dirty="0">
                <a:latin typeface="Georgia"/>
                <a:cs typeface="Georgia"/>
              </a:rPr>
              <a:t>employee  </a:t>
            </a:r>
            <a:r>
              <a:rPr sz="2600" spc="-20" dirty="0">
                <a:latin typeface="Georgia"/>
                <a:cs typeface="Georgia"/>
              </a:rPr>
              <a:t>benefits </a:t>
            </a:r>
            <a:r>
              <a:rPr sz="2600" spc="-35" dirty="0">
                <a:latin typeface="Georgia"/>
                <a:cs typeface="Georgia"/>
              </a:rPr>
              <a:t>or </a:t>
            </a:r>
            <a:r>
              <a:rPr sz="2600" spc="-30" dirty="0">
                <a:latin typeface="Georgia"/>
                <a:cs typeface="Georgia"/>
              </a:rPr>
              <a:t>executive </a:t>
            </a:r>
            <a:r>
              <a:rPr sz="2600" spc="-25" dirty="0">
                <a:latin typeface="Georgia"/>
                <a:cs typeface="Georgia"/>
              </a:rPr>
              <a:t>compensation, </a:t>
            </a:r>
            <a:r>
              <a:rPr sz="2600" spc="-30" dirty="0">
                <a:latin typeface="Georgia"/>
                <a:cs typeface="Georgia"/>
              </a:rPr>
              <a:t>wherein</a:t>
            </a:r>
            <a:r>
              <a:rPr sz="2600" spc="-425" dirty="0">
                <a:latin typeface="Georgia"/>
                <a:cs typeface="Georgia"/>
              </a:rPr>
              <a:t> </a:t>
            </a:r>
            <a:r>
              <a:rPr sz="2600" spc="-65" dirty="0">
                <a:latin typeface="Georgia"/>
                <a:cs typeface="Georgia"/>
              </a:rPr>
              <a:t>a </a:t>
            </a:r>
            <a:r>
              <a:rPr sz="2600" spc="-55" dirty="0">
                <a:latin typeface="Georgia"/>
                <a:cs typeface="Georgia"/>
              </a:rPr>
              <a:t>large</a:t>
            </a:r>
            <a:endParaRPr sz="2600">
              <a:latin typeface="Georgia"/>
              <a:cs typeface="Georgia"/>
            </a:endParaRPr>
          </a:p>
          <a:p>
            <a:pPr marL="12700" marR="5080" algn="just">
              <a:lnSpc>
                <a:spcPct val="100000"/>
              </a:lnSpc>
            </a:pPr>
            <a:r>
              <a:rPr sz="2600" spc="-35" dirty="0">
                <a:latin typeface="Georgia"/>
                <a:cs typeface="Georgia"/>
              </a:rPr>
              <a:t>payment</a:t>
            </a:r>
            <a:r>
              <a:rPr sz="2600" spc="-65" dirty="0">
                <a:latin typeface="Georgia"/>
                <a:cs typeface="Georgia"/>
              </a:rPr>
              <a:t> </a:t>
            </a:r>
            <a:r>
              <a:rPr sz="2600" spc="-35" dirty="0">
                <a:latin typeface="Georgia"/>
                <a:cs typeface="Georgia"/>
              </a:rPr>
              <a:t>made</a:t>
            </a:r>
            <a:r>
              <a:rPr sz="2600" spc="-55" dirty="0">
                <a:latin typeface="Georgia"/>
                <a:cs typeface="Georgia"/>
              </a:rPr>
              <a:t> </a:t>
            </a:r>
            <a:r>
              <a:rPr sz="2600" spc="-30" dirty="0">
                <a:latin typeface="Georgia"/>
                <a:cs typeface="Georgia"/>
              </a:rPr>
              <a:t>by</a:t>
            </a:r>
            <a:r>
              <a:rPr sz="2600" spc="-110" dirty="0">
                <a:latin typeface="Georgia"/>
                <a:cs typeface="Georgia"/>
              </a:rPr>
              <a:t> </a:t>
            </a:r>
            <a:r>
              <a:rPr sz="2600" spc="-65" dirty="0">
                <a:latin typeface="Georgia"/>
                <a:cs typeface="Georgia"/>
              </a:rPr>
              <a:t>a</a:t>
            </a:r>
            <a:r>
              <a:rPr sz="2600" spc="-114" dirty="0">
                <a:latin typeface="Georgia"/>
                <a:cs typeface="Georgia"/>
              </a:rPr>
              <a:t> </a:t>
            </a:r>
            <a:r>
              <a:rPr sz="2600" spc="-40" dirty="0">
                <a:latin typeface="Georgia"/>
                <a:cs typeface="Georgia"/>
              </a:rPr>
              <a:t>company</a:t>
            </a:r>
            <a:r>
              <a:rPr sz="2600" spc="-9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to</a:t>
            </a:r>
            <a:r>
              <a:rPr sz="2600" spc="-130" dirty="0">
                <a:latin typeface="Georgia"/>
                <a:cs typeface="Georgia"/>
              </a:rPr>
              <a:t> </a:t>
            </a:r>
            <a:r>
              <a:rPr sz="2600" spc="-65" dirty="0">
                <a:latin typeface="Georgia"/>
                <a:cs typeface="Georgia"/>
              </a:rPr>
              <a:t>a</a:t>
            </a:r>
            <a:r>
              <a:rPr sz="2600" spc="-95" dirty="0">
                <a:latin typeface="Georgia"/>
                <a:cs typeface="Georgia"/>
              </a:rPr>
              <a:t> </a:t>
            </a:r>
            <a:r>
              <a:rPr sz="2600" spc="-35" dirty="0">
                <a:latin typeface="Georgia"/>
                <a:cs typeface="Georgia"/>
              </a:rPr>
              <a:t>senior</a:t>
            </a:r>
            <a:r>
              <a:rPr sz="2600" spc="-135" dirty="0">
                <a:latin typeface="Georgia"/>
                <a:cs typeface="Georgia"/>
              </a:rPr>
              <a:t> </a:t>
            </a:r>
            <a:r>
              <a:rPr sz="2600" spc="-30" dirty="0">
                <a:latin typeface="Georgia"/>
                <a:cs typeface="Georgia"/>
              </a:rPr>
              <a:t>executive</a:t>
            </a:r>
            <a:r>
              <a:rPr sz="2600" spc="-80" dirty="0">
                <a:latin typeface="Georgia"/>
                <a:cs typeface="Georgia"/>
              </a:rPr>
              <a:t> </a:t>
            </a:r>
            <a:r>
              <a:rPr sz="2600" spc="-55" dirty="0">
                <a:latin typeface="Georgia"/>
                <a:cs typeface="Georgia"/>
              </a:rPr>
              <a:t>is  </a:t>
            </a:r>
            <a:r>
              <a:rPr sz="2600" spc="-15" dirty="0">
                <a:latin typeface="Georgia"/>
                <a:cs typeface="Georgia"/>
              </a:rPr>
              <a:t>done </a:t>
            </a:r>
            <a:r>
              <a:rPr sz="2600" spc="-20" dirty="0">
                <a:latin typeface="Georgia"/>
                <a:cs typeface="Georgia"/>
              </a:rPr>
              <a:t>upon </a:t>
            </a:r>
            <a:r>
              <a:rPr sz="2600" spc="-25" dirty="0">
                <a:latin typeface="Georgia"/>
                <a:cs typeface="Georgia"/>
              </a:rPr>
              <a:t>termination </a:t>
            </a:r>
            <a:r>
              <a:rPr sz="2600" spc="-20" dirty="0">
                <a:latin typeface="Georgia"/>
                <a:cs typeface="Georgia"/>
              </a:rPr>
              <a:t>of employment</a:t>
            </a:r>
            <a:r>
              <a:rPr sz="2600" spc="-290" dirty="0">
                <a:latin typeface="Georgia"/>
                <a:cs typeface="Georgia"/>
              </a:rPr>
              <a:t> </a:t>
            </a:r>
            <a:r>
              <a:rPr sz="2600" spc="-25" dirty="0">
                <a:latin typeface="Georgia"/>
                <a:cs typeface="Georgia"/>
              </a:rPr>
              <a:t>(retirement)  </a:t>
            </a:r>
            <a:r>
              <a:rPr sz="2600" spc="-35" dirty="0">
                <a:latin typeface="Georgia"/>
                <a:cs typeface="Georgia"/>
              </a:rPr>
              <a:t>before </a:t>
            </a:r>
            <a:r>
              <a:rPr sz="2600" spc="-55" dirty="0">
                <a:latin typeface="Georgia"/>
                <a:cs typeface="Georgia"/>
              </a:rPr>
              <a:t>his/her </a:t>
            </a:r>
            <a:r>
              <a:rPr sz="2600" spc="-25" dirty="0">
                <a:latin typeface="Georgia"/>
                <a:cs typeface="Georgia"/>
              </a:rPr>
              <a:t>contract</a:t>
            </a:r>
            <a:r>
              <a:rPr sz="2600" spc="-195" dirty="0">
                <a:latin typeface="Georgia"/>
                <a:cs typeface="Georgia"/>
              </a:rPr>
              <a:t> </a:t>
            </a:r>
            <a:r>
              <a:rPr sz="2600" spc="-40" dirty="0">
                <a:latin typeface="Georgia"/>
                <a:cs typeface="Georgia"/>
              </a:rPr>
              <a:t>ends.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23"/>
              <a:ext cx="9143999" cy="10287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1357" y="0"/>
              <a:ext cx="4742641" cy="599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88207" cy="10205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828" y="52323"/>
              <a:ext cx="9145590" cy="90182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548640" y="2009267"/>
            <a:ext cx="469391" cy="3505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10564" y="1947799"/>
            <a:ext cx="7671434" cy="3196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spc="150" dirty="0">
                <a:latin typeface="Times New Roman"/>
                <a:cs typeface="Times New Roman"/>
              </a:rPr>
              <a:t>Golden </a:t>
            </a:r>
            <a:r>
              <a:rPr sz="2600" b="1" spc="170" dirty="0">
                <a:latin typeface="Times New Roman"/>
                <a:cs typeface="Times New Roman"/>
              </a:rPr>
              <a:t>Hello</a:t>
            </a:r>
            <a:r>
              <a:rPr sz="2600" b="1" spc="-330" dirty="0">
                <a:latin typeface="Times New Roman"/>
                <a:cs typeface="Times New Roman"/>
              </a:rPr>
              <a:t> </a:t>
            </a:r>
            <a:r>
              <a:rPr sz="2600" spc="-50" dirty="0">
                <a:latin typeface="Georgia"/>
                <a:cs typeface="Georgia"/>
              </a:rPr>
              <a:t>is </a:t>
            </a:r>
            <a:r>
              <a:rPr sz="2600" spc="-65" dirty="0">
                <a:latin typeface="Georgia"/>
                <a:cs typeface="Georgia"/>
              </a:rPr>
              <a:t>a </a:t>
            </a:r>
            <a:r>
              <a:rPr sz="2600" spc="-40" dirty="0">
                <a:latin typeface="Georgia"/>
                <a:cs typeface="Georgia"/>
              </a:rPr>
              <a:t>form </a:t>
            </a:r>
            <a:r>
              <a:rPr sz="2600" spc="-20" dirty="0">
                <a:latin typeface="Georgia"/>
                <a:cs typeface="Georgia"/>
              </a:rPr>
              <a:t>of </a:t>
            </a:r>
            <a:r>
              <a:rPr sz="2600" spc="-30" dirty="0">
                <a:latin typeface="Georgia"/>
                <a:cs typeface="Georgia"/>
              </a:rPr>
              <a:t>employee</a:t>
            </a:r>
            <a:endParaRPr sz="26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</a:pPr>
            <a:r>
              <a:rPr sz="2600" spc="-20" dirty="0">
                <a:latin typeface="Georgia"/>
                <a:cs typeface="Georgia"/>
              </a:rPr>
              <a:t>benefits </a:t>
            </a:r>
            <a:r>
              <a:rPr sz="2600" spc="-35" dirty="0">
                <a:latin typeface="Georgia"/>
                <a:cs typeface="Georgia"/>
              </a:rPr>
              <a:t>or </a:t>
            </a:r>
            <a:r>
              <a:rPr sz="2600" spc="-30" dirty="0">
                <a:latin typeface="Georgia"/>
                <a:cs typeface="Georgia"/>
              </a:rPr>
              <a:t>executive </a:t>
            </a:r>
            <a:r>
              <a:rPr sz="2600" spc="-25" dirty="0">
                <a:latin typeface="Georgia"/>
                <a:cs typeface="Georgia"/>
              </a:rPr>
              <a:t>compensation,</a:t>
            </a:r>
            <a:r>
              <a:rPr sz="2600" spc="-465" dirty="0">
                <a:latin typeface="Georgia"/>
                <a:cs typeface="Georgia"/>
              </a:rPr>
              <a:t> </a:t>
            </a:r>
            <a:r>
              <a:rPr sz="2600" spc="-30" dirty="0">
                <a:latin typeface="Georgia"/>
                <a:cs typeface="Georgia"/>
              </a:rPr>
              <a:t>wherein </a:t>
            </a:r>
            <a:r>
              <a:rPr sz="2600" spc="-65" dirty="0">
                <a:latin typeface="Georgia"/>
                <a:cs typeface="Georgia"/>
              </a:rPr>
              <a:t>a </a:t>
            </a:r>
            <a:r>
              <a:rPr sz="2600" spc="-30" dirty="0">
                <a:latin typeface="Georgia"/>
                <a:cs typeface="Georgia"/>
              </a:rPr>
              <a:t>signing  </a:t>
            </a:r>
            <a:r>
              <a:rPr sz="2600" spc="-25" dirty="0">
                <a:latin typeface="Georgia"/>
                <a:cs typeface="Georgia"/>
              </a:rPr>
              <a:t>bonus</a:t>
            </a:r>
            <a:r>
              <a:rPr sz="2600" spc="-55" dirty="0">
                <a:latin typeface="Georgia"/>
                <a:cs typeface="Georgia"/>
              </a:rPr>
              <a:t> </a:t>
            </a:r>
            <a:r>
              <a:rPr sz="2600" spc="-50" dirty="0">
                <a:latin typeface="Georgia"/>
                <a:cs typeface="Georgia"/>
              </a:rPr>
              <a:t>is</a:t>
            </a:r>
            <a:r>
              <a:rPr sz="2600" spc="-105" dirty="0">
                <a:latin typeface="Georgia"/>
                <a:cs typeface="Georgia"/>
              </a:rPr>
              <a:t> </a:t>
            </a:r>
            <a:r>
              <a:rPr sz="2600" spc="-40" dirty="0">
                <a:latin typeface="Georgia"/>
                <a:cs typeface="Georgia"/>
              </a:rPr>
              <a:t>given</a:t>
            </a:r>
            <a:r>
              <a:rPr sz="2600" spc="-5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to</a:t>
            </a:r>
            <a:r>
              <a:rPr sz="2600" spc="-130" dirty="0">
                <a:latin typeface="Georgia"/>
                <a:cs typeface="Georgia"/>
              </a:rPr>
              <a:t> </a:t>
            </a:r>
            <a:r>
              <a:rPr sz="2600" spc="-45" dirty="0">
                <a:latin typeface="Georgia"/>
                <a:cs typeface="Georgia"/>
              </a:rPr>
              <a:t>an</a:t>
            </a:r>
            <a:r>
              <a:rPr sz="2600" spc="-85" dirty="0">
                <a:latin typeface="Georgia"/>
                <a:cs typeface="Georgia"/>
              </a:rPr>
              <a:t> </a:t>
            </a:r>
            <a:r>
              <a:rPr sz="2600" spc="-30" dirty="0">
                <a:latin typeface="Georgia"/>
                <a:cs typeface="Georgia"/>
              </a:rPr>
              <a:t>executive</a:t>
            </a:r>
            <a:r>
              <a:rPr sz="2600" spc="-9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to</a:t>
            </a:r>
            <a:r>
              <a:rPr sz="2600" spc="-70" dirty="0">
                <a:latin typeface="Georgia"/>
                <a:cs typeface="Georgia"/>
              </a:rPr>
              <a:t> </a:t>
            </a:r>
            <a:r>
              <a:rPr sz="2600" spc="-25" dirty="0">
                <a:latin typeface="Georgia"/>
                <a:cs typeface="Georgia"/>
              </a:rPr>
              <a:t>induce</a:t>
            </a:r>
            <a:r>
              <a:rPr sz="2600" spc="-60" dirty="0">
                <a:latin typeface="Georgia"/>
                <a:cs typeface="Georgia"/>
              </a:rPr>
              <a:t> </a:t>
            </a:r>
            <a:r>
              <a:rPr sz="2600" spc="-25" dirty="0">
                <a:latin typeface="Georgia"/>
                <a:cs typeface="Georgia"/>
              </a:rPr>
              <a:t>him</a:t>
            </a:r>
            <a:r>
              <a:rPr sz="2600" spc="-4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to</a:t>
            </a:r>
            <a:r>
              <a:rPr sz="2600" spc="-70" dirty="0">
                <a:latin typeface="Georgia"/>
                <a:cs typeface="Georgia"/>
              </a:rPr>
              <a:t> </a:t>
            </a:r>
            <a:r>
              <a:rPr sz="2600" spc="-50" dirty="0">
                <a:latin typeface="Georgia"/>
                <a:cs typeface="Georgia"/>
              </a:rPr>
              <a:t>leave</a:t>
            </a:r>
            <a:r>
              <a:rPr sz="2600" spc="-130" dirty="0">
                <a:latin typeface="Georgia"/>
                <a:cs typeface="Georgia"/>
              </a:rPr>
              <a:t> </a:t>
            </a:r>
            <a:r>
              <a:rPr sz="2600" spc="-65" dirty="0">
                <a:latin typeface="Georgia"/>
                <a:cs typeface="Georgia"/>
              </a:rPr>
              <a:t>a  </a:t>
            </a:r>
            <a:r>
              <a:rPr sz="2600" spc="-40" dirty="0">
                <a:latin typeface="Georgia"/>
                <a:cs typeface="Georgia"/>
              </a:rPr>
              <a:t>previous </a:t>
            </a:r>
            <a:r>
              <a:rPr sz="2600" spc="-25" dirty="0">
                <a:latin typeface="Georgia"/>
                <a:cs typeface="Georgia"/>
              </a:rPr>
              <a:t>employment in </a:t>
            </a:r>
            <a:r>
              <a:rPr sz="2600" spc="-45" dirty="0">
                <a:latin typeface="Georgia"/>
                <a:cs typeface="Georgia"/>
              </a:rPr>
              <a:t>order </a:t>
            </a:r>
            <a:r>
              <a:rPr sz="2600" spc="-5" dirty="0">
                <a:latin typeface="Georgia"/>
                <a:cs typeface="Georgia"/>
              </a:rPr>
              <a:t>to </a:t>
            </a:r>
            <a:r>
              <a:rPr sz="2600" spc="-30" dirty="0">
                <a:latin typeface="Georgia"/>
                <a:cs typeface="Georgia"/>
              </a:rPr>
              <a:t>take </a:t>
            </a:r>
            <a:r>
              <a:rPr sz="2600" spc="-25" dirty="0">
                <a:latin typeface="Georgia"/>
                <a:cs typeface="Georgia"/>
              </a:rPr>
              <a:t>up </a:t>
            </a:r>
            <a:r>
              <a:rPr sz="2600" spc="-60" dirty="0">
                <a:latin typeface="Georgia"/>
                <a:cs typeface="Georgia"/>
              </a:rPr>
              <a:t>a </a:t>
            </a:r>
            <a:r>
              <a:rPr sz="2600" spc="-20" dirty="0">
                <a:latin typeface="Georgia"/>
                <a:cs typeface="Georgia"/>
              </a:rPr>
              <a:t>new  </a:t>
            </a:r>
            <a:r>
              <a:rPr sz="2600" spc="-25" dirty="0">
                <a:latin typeface="Georgia"/>
                <a:cs typeface="Georgia"/>
              </a:rPr>
              <a:t>employment </a:t>
            </a:r>
            <a:r>
              <a:rPr sz="2600" spc="-30" dirty="0">
                <a:latin typeface="Georgia"/>
                <a:cs typeface="Georgia"/>
              </a:rPr>
              <a:t>by </a:t>
            </a:r>
            <a:r>
              <a:rPr sz="2600" spc="-5" dirty="0">
                <a:latin typeface="Georgia"/>
                <a:cs typeface="Georgia"/>
              </a:rPr>
              <a:t>the </a:t>
            </a:r>
            <a:r>
              <a:rPr sz="2600" spc="-35" dirty="0">
                <a:latin typeface="Georgia"/>
                <a:cs typeface="Georgia"/>
              </a:rPr>
              <a:t>payment </a:t>
            </a:r>
            <a:r>
              <a:rPr sz="2600" spc="-20" dirty="0">
                <a:latin typeface="Georgia"/>
                <a:cs typeface="Georgia"/>
              </a:rPr>
              <a:t>of </a:t>
            </a:r>
            <a:r>
              <a:rPr sz="2600" spc="-65" dirty="0">
                <a:latin typeface="Georgia"/>
                <a:cs typeface="Georgia"/>
              </a:rPr>
              <a:t>a </a:t>
            </a:r>
            <a:r>
              <a:rPr sz="2600" spc="-55" dirty="0">
                <a:latin typeface="Georgia"/>
                <a:cs typeface="Georgia"/>
              </a:rPr>
              <a:t>large </a:t>
            </a:r>
            <a:r>
              <a:rPr sz="2600" spc="-40" dirty="0">
                <a:latin typeface="Georgia"/>
                <a:cs typeface="Georgia"/>
              </a:rPr>
              <a:t>sum </a:t>
            </a:r>
            <a:r>
              <a:rPr sz="2600" spc="-20" dirty="0">
                <a:latin typeface="Georgia"/>
                <a:cs typeface="Georgia"/>
              </a:rPr>
              <a:t>of </a:t>
            </a:r>
            <a:r>
              <a:rPr sz="2600" spc="-25" dirty="0">
                <a:latin typeface="Georgia"/>
                <a:cs typeface="Georgia"/>
              </a:rPr>
              <a:t>money  </a:t>
            </a:r>
            <a:r>
              <a:rPr sz="2600" spc="-35" dirty="0">
                <a:latin typeface="Georgia"/>
                <a:cs typeface="Georgia"/>
              </a:rPr>
              <a:t>or </a:t>
            </a:r>
            <a:r>
              <a:rPr sz="2600" spc="-15" dirty="0">
                <a:latin typeface="Georgia"/>
                <a:cs typeface="Georgia"/>
              </a:rPr>
              <a:t>other </a:t>
            </a:r>
            <a:r>
              <a:rPr sz="2600" spc="-35" dirty="0">
                <a:latin typeface="Georgia"/>
                <a:cs typeface="Georgia"/>
              </a:rPr>
              <a:t>considerable</a:t>
            </a:r>
            <a:r>
              <a:rPr sz="2600" spc="-320" dirty="0">
                <a:latin typeface="Georgia"/>
                <a:cs typeface="Georgia"/>
              </a:rPr>
              <a:t> </a:t>
            </a:r>
            <a:r>
              <a:rPr sz="2600" spc="-35" dirty="0">
                <a:latin typeface="Georgia"/>
                <a:cs typeface="Georgia"/>
              </a:rPr>
              <a:t>remuneration.</a:t>
            </a:r>
            <a:endParaRPr sz="2600">
              <a:latin typeface="Georgia"/>
              <a:cs typeface="Georgia"/>
            </a:endParaRPr>
          </a:p>
          <a:p>
            <a:pPr marL="12700" marR="651510">
              <a:lnSpc>
                <a:spcPct val="100000"/>
              </a:lnSpc>
            </a:pPr>
            <a:r>
              <a:rPr sz="2600" spc="-35" dirty="0">
                <a:latin typeface="Georgia"/>
                <a:cs typeface="Georgia"/>
              </a:rPr>
              <a:t>Such </a:t>
            </a:r>
            <a:r>
              <a:rPr sz="2600" spc="-25" dirty="0">
                <a:latin typeface="Georgia"/>
                <a:cs typeface="Georgia"/>
              </a:rPr>
              <a:t>welcome </a:t>
            </a:r>
            <a:r>
              <a:rPr sz="2600" spc="-45" dirty="0">
                <a:latin typeface="Georgia"/>
                <a:cs typeface="Georgia"/>
              </a:rPr>
              <a:t>arrangement </a:t>
            </a:r>
            <a:r>
              <a:rPr sz="2600" spc="-15" dirty="0">
                <a:latin typeface="Georgia"/>
                <a:cs typeface="Georgia"/>
              </a:rPr>
              <a:t>could </a:t>
            </a:r>
            <a:r>
              <a:rPr sz="2600" spc="-10" dirty="0">
                <a:latin typeface="Georgia"/>
                <a:cs typeface="Georgia"/>
              </a:rPr>
              <a:t>be </a:t>
            </a:r>
            <a:r>
              <a:rPr sz="2600" spc="-30" dirty="0">
                <a:latin typeface="Georgia"/>
                <a:cs typeface="Georgia"/>
              </a:rPr>
              <a:t>in </a:t>
            </a:r>
            <a:r>
              <a:rPr sz="2600" spc="-35" dirty="0">
                <a:latin typeface="Georgia"/>
                <a:cs typeface="Georgia"/>
              </a:rPr>
              <a:t>cash or</a:t>
            </a:r>
            <a:r>
              <a:rPr sz="2600" spc="-430" dirty="0">
                <a:latin typeface="Georgia"/>
                <a:cs typeface="Georgia"/>
              </a:rPr>
              <a:t> </a:t>
            </a:r>
            <a:r>
              <a:rPr sz="2600" spc="-30" dirty="0">
                <a:latin typeface="Georgia"/>
                <a:cs typeface="Georgia"/>
              </a:rPr>
              <a:t>in  </a:t>
            </a:r>
            <a:r>
              <a:rPr sz="2600" spc="-55" dirty="0">
                <a:latin typeface="Georgia"/>
                <a:cs typeface="Georgia"/>
              </a:rPr>
              <a:t>shares </a:t>
            </a:r>
            <a:r>
              <a:rPr sz="2600" spc="-35" dirty="0">
                <a:latin typeface="Georgia"/>
                <a:cs typeface="Georgia"/>
              </a:rPr>
              <a:t>or </a:t>
            </a:r>
            <a:r>
              <a:rPr sz="2600" spc="-30" dirty="0">
                <a:latin typeface="Georgia"/>
                <a:cs typeface="Georgia"/>
              </a:rPr>
              <a:t>in</a:t>
            </a:r>
            <a:r>
              <a:rPr sz="2600" spc="-160" dirty="0">
                <a:latin typeface="Georgia"/>
                <a:cs typeface="Georgia"/>
              </a:rPr>
              <a:t> </a:t>
            </a:r>
            <a:r>
              <a:rPr sz="2600" spc="-30" dirty="0">
                <a:latin typeface="Georgia"/>
                <a:cs typeface="Georgia"/>
              </a:rPr>
              <a:t>options.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23"/>
              <a:ext cx="9143999" cy="10287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1357" y="0"/>
              <a:ext cx="4742641" cy="599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88207" cy="10205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828" y="52323"/>
              <a:ext cx="9145590" cy="90182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548640" y="2009267"/>
            <a:ext cx="469391" cy="3505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10564" y="1947799"/>
            <a:ext cx="7771130" cy="3196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899794">
              <a:lnSpc>
                <a:spcPct val="100000"/>
              </a:lnSpc>
              <a:spcBef>
                <a:spcPts val="105"/>
              </a:spcBef>
            </a:pPr>
            <a:r>
              <a:rPr sz="2600" b="1" spc="150" dirty="0">
                <a:latin typeface="Times New Roman"/>
                <a:cs typeface="Times New Roman"/>
              </a:rPr>
              <a:t>Golden </a:t>
            </a:r>
            <a:r>
              <a:rPr sz="2600" b="1" spc="110" dirty="0">
                <a:latin typeface="Times New Roman"/>
                <a:cs typeface="Times New Roman"/>
              </a:rPr>
              <a:t>Parachute </a:t>
            </a:r>
            <a:r>
              <a:rPr sz="2600" spc="-50" dirty="0">
                <a:latin typeface="Georgia"/>
                <a:cs typeface="Georgia"/>
              </a:rPr>
              <a:t>is </a:t>
            </a:r>
            <a:r>
              <a:rPr sz="2600" spc="-65" dirty="0">
                <a:latin typeface="Georgia"/>
                <a:cs typeface="Georgia"/>
              </a:rPr>
              <a:t>a </a:t>
            </a:r>
            <a:r>
              <a:rPr sz="2600" spc="-40" dirty="0">
                <a:latin typeface="Georgia"/>
                <a:cs typeface="Georgia"/>
              </a:rPr>
              <a:t>form </a:t>
            </a:r>
            <a:r>
              <a:rPr sz="2600" spc="-20" dirty="0">
                <a:latin typeface="Georgia"/>
                <a:cs typeface="Georgia"/>
              </a:rPr>
              <a:t>of </a:t>
            </a:r>
            <a:r>
              <a:rPr sz="2600" spc="-30" dirty="0">
                <a:latin typeface="Georgia"/>
                <a:cs typeface="Georgia"/>
              </a:rPr>
              <a:t>employee  </a:t>
            </a:r>
            <a:r>
              <a:rPr sz="2600" spc="-20" dirty="0">
                <a:latin typeface="Georgia"/>
                <a:cs typeface="Georgia"/>
              </a:rPr>
              <a:t>benefits </a:t>
            </a:r>
            <a:r>
              <a:rPr sz="2600" spc="-35" dirty="0">
                <a:latin typeface="Georgia"/>
                <a:cs typeface="Georgia"/>
              </a:rPr>
              <a:t>or </a:t>
            </a:r>
            <a:r>
              <a:rPr sz="2600" spc="-30" dirty="0">
                <a:latin typeface="Georgia"/>
                <a:cs typeface="Georgia"/>
              </a:rPr>
              <a:t>executive </a:t>
            </a:r>
            <a:r>
              <a:rPr sz="2600" spc="-25" dirty="0">
                <a:latin typeface="Georgia"/>
                <a:cs typeface="Georgia"/>
              </a:rPr>
              <a:t>compensation, </a:t>
            </a:r>
            <a:r>
              <a:rPr sz="2600" spc="-30" dirty="0">
                <a:latin typeface="Georgia"/>
                <a:cs typeface="Georgia"/>
              </a:rPr>
              <a:t>wherein</a:t>
            </a:r>
            <a:r>
              <a:rPr sz="2600" spc="-42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the  </a:t>
            </a:r>
            <a:r>
              <a:rPr sz="2600" spc="-30" dirty="0">
                <a:latin typeface="Georgia"/>
                <a:cs typeface="Georgia"/>
              </a:rPr>
              <a:t>executive </a:t>
            </a:r>
            <a:r>
              <a:rPr sz="2600" spc="-50" dirty="0">
                <a:latin typeface="Georgia"/>
                <a:cs typeface="Georgia"/>
              </a:rPr>
              <a:t>is </a:t>
            </a:r>
            <a:r>
              <a:rPr sz="2600" spc="-35" dirty="0">
                <a:latin typeface="Georgia"/>
                <a:cs typeface="Georgia"/>
              </a:rPr>
              <a:t>provided </a:t>
            </a:r>
            <a:r>
              <a:rPr sz="2600" spc="-5" dirty="0">
                <a:latin typeface="Georgia"/>
                <a:cs typeface="Georgia"/>
              </a:rPr>
              <a:t>with </a:t>
            </a:r>
            <a:r>
              <a:rPr sz="2600" spc="-65" dirty="0">
                <a:latin typeface="Georgia"/>
                <a:cs typeface="Georgia"/>
              </a:rPr>
              <a:t>a </a:t>
            </a:r>
            <a:r>
              <a:rPr sz="2600" spc="-40" dirty="0">
                <a:latin typeface="Georgia"/>
                <a:cs typeface="Georgia"/>
              </a:rPr>
              <a:t>lucrative</a:t>
            </a:r>
            <a:r>
              <a:rPr sz="2600" spc="-285" dirty="0">
                <a:latin typeface="Georgia"/>
                <a:cs typeface="Georgia"/>
              </a:rPr>
              <a:t> </a:t>
            </a:r>
            <a:r>
              <a:rPr sz="2600" spc="-50" dirty="0">
                <a:latin typeface="Georgia"/>
                <a:cs typeface="Georgia"/>
              </a:rPr>
              <a:t>severance</a:t>
            </a:r>
            <a:endParaRPr sz="26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</a:pPr>
            <a:r>
              <a:rPr sz="2600" spc="-35" dirty="0">
                <a:latin typeface="Georgia"/>
                <a:cs typeface="Georgia"/>
              </a:rPr>
              <a:t>package </a:t>
            </a:r>
            <a:r>
              <a:rPr sz="2600" spc="-30" dirty="0">
                <a:latin typeface="Georgia"/>
                <a:cs typeface="Georgia"/>
              </a:rPr>
              <a:t>in </a:t>
            </a:r>
            <a:r>
              <a:rPr sz="2600" dirty="0">
                <a:latin typeface="Georgia"/>
                <a:cs typeface="Georgia"/>
              </a:rPr>
              <a:t>the </a:t>
            </a:r>
            <a:r>
              <a:rPr sz="2600" spc="-25" dirty="0">
                <a:latin typeface="Georgia"/>
                <a:cs typeface="Georgia"/>
              </a:rPr>
              <a:t>event </a:t>
            </a:r>
            <a:r>
              <a:rPr sz="2600" spc="-20" dirty="0">
                <a:latin typeface="Georgia"/>
                <a:cs typeface="Georgia"/>
              </a:rPr>
              <a:t>of </a:t>
            </a:r>
            <a:r>
              <a:rPr sz="2600" spc="-25" dirty="0">
                <a:latin typeface="Georgia"/>
                <a:cs typeface="Georgia"/>
              </a:rPr>
              <a:t>job </a:t>
            </a:r>
            <a:r>
              <a:rPr sz="2600" spc="-30" dirty="0">
                <a:latin typeface="Georgia"/>
                <a:cs typeface="Georgia"/>
              </a:rPr>
              <a:t>termination, </a:t>
            </a:r>
            <a:r>
              <a:rPr sz="2600" spc="-45" dirty="0">
                <a:latin typeface="Georgia"/>
                <a:cs typeface="Georgia"/>
              </a:rPr>
              <a:t>for </a:t>
            </a:r>
            <a:r>
              <a:rPr sz="2600" spc="-40" dirty="0">
                <a:latin typeface="Georgia"/>
                <a:cs typeface="Georgia"/>
              </a:rPr>
              <a:t>example</a:t>
            </a:r>
            <a:r>
              <a:rPr sz="2600" spc="-280" dirty="0">
                <a:latin typeface="Georgia"/>
                <a:cs typeface="Georgia"/>
              </a:rPr>
              <a:t> </a:t>
            </a:r>
            <a:r>
              <a:rPr sz="2600" spc="-30" dirty="0">
                <a:latin typeface="Georgia"/>
                <a:cs typeface="Georgia"/>
              </a:rPr>
              <a:t>in  </a:t>
            </a:r>
            <a:r>
              <a:rPr sz="2600" spc="-35" dirty="0">
                <a:latin typeface="Georgia"/>
                <a:cs typeface="Georgia"/>
              </a:rPr>
              <a:t>case </a:t>
            </a:r>
            <a:r>
              <a:rPr sz="2600" spc="-20" dirty="0">
                <a:latin typeface="Georgia"/>
                <a:cs typeface="Georgia"/>
              </a:rPr>
              <a:t>of </a:t>
            </a:r>
            <a:r>
              <a:rPr sz="2600" spc="-65" dirty="0">
                <a:latin typeface="Georgia"/>
                <a:cs typeface="Georgia"/>
              </a:rPr>
              <a:t>a </a:t>
            </a:r>
            <a:r>
              <a:rPr sz="2600" spc="-45" dirty="0">
                <a:latin typeface="Georgia"/>
                <a:cs typeface="Georgia"/>
              </a:rPr>
              <a:t>takeover </a:t>
            </a:r>
            <a:r>
              <a:rPr sz="2600" spc="-30" dirty="0">
                <a:latin typeface="Georgia"/>
                <a:cs typeface="Georgia"/>
              </a:rPr>
              <a:t>by </a:t>
            </a:r>
            <a:r>
              <a:rPr sz="2600" spc="-45" dirty="0">
                <a:latin typeface="Georgia"/>
                <a:cs typeface="Georgia"/>
              </a:rPr>
              <a:t>an </a:t>
            </a:r>
            <a:r>
              <a:rPr sz="2600" spc="-35" dirty="0">
                <a:latin typeface="Georgia"/>
                <a:cs typeface="Georgia"/>
              </a:rPr>
              <a:t>acquiring </a:t>
            </a:r>
            <a:r>
              <a:rPr sz="2600" spc="-70" dirty="0">
                <a:latin typeface="Georgia"/>
                <a:cs typeface="Georgia"/>
              </a:rPr>
              <a:t>company. </a:t>
            </a:r>
            <a:r>
              <a:rPr sz="2600" spc="10" dirty="0">
                <a:latin typeface="Georgia"/>
                <a:cs typeface="Georgia"/>
              </a:rPr>
              <a:t>A </a:t>
            </a:r>
            <a:r>
              <a:rPr sz="2600" spc="-70" dirty="0">
                <a:latin typeface="Georgia"/>
                <a:cs typeface="Georgia"/>
              </a:rPr>
              <a:t>GP </a:t>
            </a:r>
            <a:r>
              <a:rPr sz="2600" spc="-65" dirty="0">
                <a:latin typeface="Georgia"/>
                <a:cs typeface="Georgia"/>
              </a:rPr>
              <a:t>may  </a:t>
            </a:r>
            <a:r>
              <a:rPr sz="2600" spc="-20" dirty="0">
                <a:latin typeface="Georgia"/>
                <a:cs typeface="Georgia"/>
              </a:rPr>
              <a:t>include </a:t>
            </a:r>
            <a:r>
              <a:rPr sz="2600" spc="-65" dirty="0">
                <a:latin typeface="Georgia"/>
                <a:cs typeface="Georgia"/>
              </a:rPr>
              <a:t>a </a:t>
            </a:r>
            <a:r>
              <a:rPr sz="2600" spc="-20" dirty="0">
                <a:latin typeface="Georgia"/>
                <a:cs typeface="Georgia"/>
              </a:rPr>
              <a:t>continuation of </a:t>
            </a:r>
            <a:r>
              <a:rPr sz="2600" spc="-80" dirty="0">
                <a:latin typeface="Georgia"/>
                <a:cs typeface="Georgia"/>
              </a:rPr>
              <a:t>salary, </a:t>
            </a:r>
            <a:r>
              <a:rPr sz="2600" spc="-25" dirty="0">
                <a:latin typeface="Georgia"/>
                <a:cs typeface="Georgia"/>
              </a:rPr>
              <a:t>bonus </a:t>
            </a:r>
            <a:r>
              <a:rPr sz="2600" spc="-60" dirty="0">
                <a:latin typeface="Georgia"/>
                <a:cs typeface="Georgia"/>
              </a:rPr>
              <a:t>and/or </a:t>
            </a:r>
            <a:r>
              <a:rPr sz="2600" spc="-30" dirty="0">
                <a:latin typeface="Georgia"/>
                <a:cs typeface="Georgia"/>
              </a:rPr>
              <a:t>certain  </a:t>
            </a:r>
            <a:r>
              <a:rPr sz="2600" spc="-20" dirty="0">
                <a:latin typeface="Georgia"/>
                <a:cs typeface="Georgia"/>
              </a:rPr>
              <a:t>benefits </a:t>
            </a:r>
            <a:r>
              <a:rPr sz="2600" spc="-35" dirty="0">
                <a:latin typeface="Georgia"/>
                <a:cs typeface="Georgia"/>
              </a:rPr>
              <a:t>and </a:t>
            </a:r>
            <a:r>
              <a:rPr sz="2600" spc="-40" dirty="0">
                <a:latin typeface="Georgia"/>
                <a:cs typeface="Georgia"/>
              </a:rPr>
              <a:t>perquisites, </a:t>
            </a:r>
            <a:r>
              <a:rPr sz="2600" spc="-65" dirty="0">
                <a:latin typeface="Georgia"/>
                <a:cs typeface="Georgia"/>
              </a:rPr>
              <a:t>as </a:t>
            </a:r>
            <a:r>
              <a:rPr sz="2600" spc="-30" dirty="0">
                <a:latin typeface="Georgia"/>
                <a:cs typeface="Georgia"/>
              </a:rPr>
              <a:t>well </a:t>
            </a:r>
            <a:r>
              <a:rPr sz="2600" spc="-65" dirty="0">
                <a:latin typeface="Georgia"/>
                <a:cs typeface="Georgia"/>
              </a:rPr>
              <a:t>as </a:t>
            </a:r>
            <a:r>
              <a:rPr sz="2600" spc="-35" dirty="0">
                <a:latin typeface="Georgia"/>
                <a:cs typeface="Georgia"/>
              </a:rPr>
              <a:t>accelerated </a:t>
            </a:r>
            <a:r>
              <a:rPr sz="2600" spc="-30" dirty="0">
                <a:latin typeface="Georgia"/>
                <a:cs typeface="Georgia"/>
              </a:rPr>
              <a:t>vesting  </a:t>
            </a:r>
            <a:r>
              <a:rPr sz="2600" spc="-20" dirty="0">
                <a:latin typeface="Georgia"/>
                <a:cs typeface="Georgia"/>
              </a:rPr>
              <a:t>of </a:t>
            </a:r>
            <a:r>
              <a:rPr sz="2600" spc="-15" dirty="0">
                <a:latin typeface="Georgia"/>
                <a:cs typeface="Georgia"/>
              </a:rPr>
              <a:t>stock</a:t>
            </a:r>
            <a:r>
              <a:rPr sz="2600" spc="-75" dirty="0">
                <a:latin typeface="Georgia"/>
                <a:cs typeface="Georgia"/>
              </a:rPr>
              <a:t> </a:t>
            </a:r>
            <a:r>
              <a:rPr sz="2600" spc="-30" dirty="0">
                <a:latin typeface="Georgia"/>
                <a:cs typeface="Georgia"/>
              </a:rPr>
              <a:t>options.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23"/>
              <a:ext cx="9143999" cy="10287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1357" y="0"/>
              <a:ext cx="4742641" cy="599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88207" cy="10205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828" y="52323"/>
              <a:ext cx="9145590" cy="90182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548640" y="2009267"/>
            <a:ext cx="469391" cy="3505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" y="3673728"/>
            <a:ext cx="469391" cy="3505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10564" y="1947799"/>
            <a:ext cx="7797800" cy="40684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45465">
              <a:lnSpc>
                <a:spcPct val="100000"/>
              </a:lnSpc>
              <a:spcBef>
                <a:spcPts val="105"/>
              </a:spcBef>
            </a:pPr>
            <a:r>
              <a:rPr sz="2600" b="1" spc="95" dirty="0">
                <a:latin typeface="Times New Roman"/>
                <a:cs typeface="Times New Roman"/>
              </a:rPr>
              <a:t>Executive </a:t>
            </a:r>
            <a:r>
              <a:rPr sz="2600" b="1" spc="185" dirty="0">
                <a:latin typeface="Times New Roman"/>
                <a:cs typeface="Times New Roman"/>
              </a:rPr>
              <a:t>compensation </a:t>
            </a:r>
            <a:r>
              <a:rPr sz="2600" spc="-35" dirty="0">
                <a:latin typeface="Georgia"/>
                <a:cs typeface="Georgia"/>
              </a:rPr>
              <a:t>or </a:t>
            </a:r>
            <a:r>
              <a:rPr sz="2600" b="1" spc="145" dirty="0">
                <a:latin typeface="Times New Roman"/>
                <a:cs typeface="Times New Roman"/>
              </a:rPr>
              <a:t>executive </a:t>
            </a:r>
            <a:r>
              <a:rPr sz="2600" b="1" spc="70" dirty="0">
                <a:latin typeface="Times New Roman"/>
                <a:cs typeface="Times New Roman"/>
              </a:rPr>
              <a:t>pay </a:t>
            </a:r>
            <a:r>
              <a:rPr sz="2600" spc="-55" dirty="0">
                <a:latin typeface="Georgia"/>
                <a:cs typeface="Georgia"/>
              </a:rPr>
              <a:t>is  </a:t>
            </a:r>
            <a:r>
              <a:rPr sz="2600" spc="-25" dirty="0">
                <a:latin typeface="Georgia"/>
                <a:cs typeface="Georgia"/>
              </a:rPr>
              <a:t>composed </a:t>
            </a:r>
            <a:r>
              <a:rPr sz="2600" spc="-20" dirty="0">
                <a:latin typeface="Georgia"/>
                <a:cs typeface="Georgia"/>
              </a:rPr>
              <a:t>of </a:t>
            </a:r>
            <a:r>
              <a:rPr sz="2600" spc="-5" dirty="0">
                <a:latin typeface="Georgia"/>
                <a:cs typeface="Georgia"/>
              </a:rPr>
              <a:t>the </a:t>
            </a:r>
            <a:r>
              <a:rPr sz="2600" spc="-25" dirty="0">
                <a:solidFill>
                  <a:srgbClr val="FF0000"/>
                </a:solidFill>
                <a:latin typeface="Georgia"/>
                <a:cs typeface="Georgia"/>
              </a:rPr>
              <a:t>financial compensation </a:t>
            </a:r>
            <a:r>
              <a:rPr sz="2600" spc="-35" dirty="0">
                <a:latin typeface="Georgia"/>
                <a:cs typeface="Georgia"/>
              </a:rPr>
              <a:t>and</a:t>
            </a:r>
            <a:r>
              <a:rPr sz="2600" spc="-190" dirty="0">
                <a:latin typeface="Georgia"/>
                <a:cs typeface="Georgia"/>
              </a:rPr>
              <a:t> </a:t>
            </a:r>
            <a:r>
              <a:rPr sz="2600" spc="-15" dirty="0">
                <a:latin typeface="Georgia"/>
                <a:cs typeface="Georgia"/>
              </a:rPr>
              <a:t>other  </a:t>
            </a:r>
            <a:r>
              <a:rPr sz="2600" spc="-25" dirty="0">
                <a:solidFill>
                  <a:srgbClr val="FF0000"/>
                </a:solidFill>
                <a:latin typeface="Georgia"/>
                <a:cs typeface="Georgia"/>
              </a:rPr>
              <a:t>non-financial </a:t>
            </a:r>
            <a:r>
              <a:rPr sz="2600" spc="-70" dirty="0">
                <a:solidFill>
                  <a:srgbClr val="FF0000"/>
                </a:solidFill>
                <a:latin typeface="Georgia"/>
                <a:cs typeface="Georgia"/>
              </a:rPr>
              <a:t>awards </a:t>
            </a:r>
            <a:r>
              <a:rPr sz="2600" spc="-45" dirty="0">
                <a:latin typeface="Georgia"/>
                <a:cs typeface="Georgia"/>
              </a:rPr>
              <a:t>received </a:t>
            </a:r>
            <a:r>
              <a:rPr sz="2600" spc="-35" dirty="0">
                <a:latin typeface="Georgia"/>
                <a:cs typeface="Georgia"/>
              </a:rPr>
              <a:t>by </a:t>
            </a:r>
            <a:r>
              <a:rPr sz="2600" spc="-45" dirty="0">
                <a:latin typeface="Georgia"/>
                <a:cs typeface="Georgia"/>
              </a:rPr>
              <a:t>an </a:t>
            </a:r>
            <a:r>
              <a:rPr sz="2600" spc="-30" dirty="0">
                <a:latin typeface="Georgia"/>
                <a:cs typeface="Georgia"/>
              </a:rPr>
              <a:t>executive</a:t>
            </a:r>
            <a:r>
              <a:rPr sz="2600" spc="-175" dirty="0">
                <a:latin typeface="Georgia"/>
                <a:cs typeface="Georgia"/>
              </a:rPr>
              <a:t> </a:t>
            </a:r>
            <a:r>
              <a:rPr sz="2600" spc="-45" dirty="0">
                <a:latin typeface="Georgia"/>
                <a:cs typeface="Georgia"/>
              </a:rPr>
              <a:t>from  </a:t>
            </a:r>
            <a:r>
              <a:rPr sz="2600" spc="-20" dirty="0">
                <a:latin typeface="Georgia"/>
                <a:cs typeface="Georgia"/>
              </a:rPr>
              <a:t>their </a:t>
            </a:r>
            <a:r>
              <a:rPr sz="2600" spc="-35" dirty="0">
                <a:latin typeface="Georgia"/>
                <a:cs typeface="Georgia"/>
              </a:rPr>
              <a:t>firm </a:t>
            </a:r>
            <a:r>
              <a:rPr sz="2600" spc="-45" dirty="0">
                <a:latin typeface="Georgia"/>
                <a:cs typeface="Georgia"/>
              </a:rPr>
              <a:t>for </a:t>
            </a:r>
            <a:r>
              <a:rPr sz="2600" spc="-20" dirty="0">
                <a:latin typeface="Georgia"/>
                <a:cs typeface="Georgia"/>
              </a:rPr>
              <a:t>their </a:t>
            </a:r>
            <a:r>
              <a:rPr sz="2600" spc="-30" dirty="0">
                <a:latin typeface="Georgia"/>
                <a:cs typeface="Georgia"/>
              </a:rPr>
              <a:t>service </a:t>
            </a:r>
            <a:r>
              <a:rPr sz="2600" spc="-5" dirty="0">
                <a:latin typeface="Georgia"/>
                <a:cs typeface="Georgia"/>
              </a:rPr>
              <a:t>to </a:t>
            </a:r>
            <a:r>
              <a:rPr sz="2600" dirty="0">
                <a:latin typeface="Georgia"/>
                <a:cs typeface="Georgia"/>
              </a:rPr>
              <a:t>the</a:t>
            </a:r>
            <a:r>
              <a:rPr sz="2600" spc="-455" dirty="0">
                <a:latin typeface="Georgia"/>
                <a:cs typeface="Georgia"/>
              </a:rPr>
              <a:t> </a:t>
            </a:r>
            <a:r>
              <a:rPr sz="2600" spc="-25" dirty="0">
                <a:latin typeface="Georgia"/>
                <a:cs typeface="Georgia"/>
              </a:rPr>
              <a:t>organization.</a:t>
            </a:r>
            <a:endParaRPr sz="2600">
              <a:latin typeface="Georgia"/>
              <a:cs typeface="Georgia"/>
            </a:endParaRPr>
          </a:p>
          <a:p>
            <a:pPr marL="12700" marR="197485">
              <a:lnSpc>
                <a:spcPct val="100000"/>
              </a:lnSpc>
              <a:spcBef>
                <a:spcPts val="625"/>
              </a:spcBef>
            </a:pPr>
            <a:r>
              <a:rPr sz="2600" spc="-85" dirty="0">
                <a:latin typeface="Georgia"/>
                <a:cs typeface="Georgia"/>
              </a:rPr>
              <a:t>It </a:t>
            </a:r>
            <a:r>
              <a:rPr sz="2600" spc="-50" dirty="0">
                <a:latin typeface="Georgia"/>
                <a:cs typeface="Georgia"/>
              </a:rPr>
              <a:t>is </a:t>
            </a:r>
            <a:r>
              <a:rPr sz="2600" spc="-25" dirty="0">
                <a:latin typeface="Georgia"/>
                <a:cs typeface="Georgia"/>
              </a:rPr>
              <a:t>typically </a:t>
            </a:r>
            <a:r>
              <a:rPr sz="2600" spc="-65" dirty="0">
                <a:latin typeface="Georgia"/>
                <a:cs typeface="Georgia"/>
              </a:rPr>
              <a:t>a </a:t>
            </a:r>
            <a:r>
              <a:rPr sz="2600" spc="-35" dirty="0">
                <a:latin typeface="Georgia"/>
                <a:cs typeface="Georgia"/>
              </a:rPr>
              <a:t>mixture </a:t>
            </a:r>
            <a:r>
              <a:rPr sz="2600" spc="-20" dirty="0">
                <a:latin typeface="Georgia"/>
                <a:cs typeface="Georgia"/>
              </a:rPr>
              <a:t>of </a:t>
            </a:r>
            <a:r>
              <a:rPr sz="2600" spc="-80" dirty="0">
                <a:solidFill>
                  <a:srgbClr val="FF0000"/>
                </a:solidFill>
                <a:latin typeface="Georgia"/>
                <a:cs typeface="Georgia"/>
              </a:rPr>
              <a:t>salary, </a:t>
            </a:r>
            <a:r>
              <a:rPr sz="2600" spc="-35" dirty="0">
                <a:solidFill>
                  <a:srgbClr val="FF0000"/>
                </a:solidFill>
                <a:latin typeface="Georgia"/>
                <a:cs typeface="Georgia"/>
              </a:rPr>
              <a:t>bonuses, </a:t>
            </a:r>
            <a:r>
              <a:rPr sz="2600" spc="-55" dirty="0">
                <a:solidFill>
                  <a:srgbClr val="FF0000"/>
                </a:solidFill>
                <a:latin typeface="Georgia"/>
                <a:cs typeface="Georgia"/>
              </a:rPr>
              <a:t>shares </a:t>
            </a:r>
            <a:r>
              <a:rPr sz="2600" spc="-20" dirty="0">
                <a:solidFill>
                  <a:srgbClr val="FF0000"/>
                </a:solidFill>
                <a:latin typeface="Georgia"/>
                <a:cs typeface="Georgia"/>
              </a:rPr>
              <a:t>of </a:t>
            </a:r>
            <a:r>
              <a:rPr sz="2600" spc="-35" dirty="0">
                <a:solidFill>
                  <a:srgbClr val="FF0000"/>
                </a:solidFill>
                <a:latin typeface="Georgia"/>
                <a:cs typeface="Georgia"/>
              </a:rPr>
              <a:t>or  </a:t>
            </a:r>
            <a:r>
              <a:rPr sz="2600" spc="-20" dirty="0">
                <a:solidFill>
                  <a:srgbClr val="FF0000"/>
                </a:solidFill>
                <a:latin typeface="Georgia"/>
                <a:cs typeface="Georgia"/>
              </a:rPr>
              <a:t>call </a:t>
            </a:r>
            <a:r>
              <a:rPr sz="2600" spc="-25" dirty="0">
                <a:solidFill>
                  <a:srgbClr val="FF0000"/>
                </a:solidFill>
                <a:latin typeface="Georgia"/>
                <a:cs typeface="Georgia"/>
              </a:rPr>
              <a:t>options </a:t>
            </a:r>
            <a:r>
              <a:rPr sz="2600" spc="-10" dirty="0">
                <a:latin typeface="Georgia"/>
                <a:cs typeface="Georgia"/>
              </a:rPr>
              <a:t>on </a:t>
            </a:r>
            <a:r>
              <a:rPr sz="2600" dirty="0">
                <a:latin typeface="Georgia"/>
                <a:cs typeface="Georgia"/>
              </a:rPr>
              <a:t>the </a:t>
            </a:r>
            <a:r>
              <a:rPr sz="2600" spc="-35" dirty="0">
                <a:latin typeface="Georgia"/>
                <a:cs typeface="Georgia"/>
              </a:rPr>
              <a:t>company </a:t>
            </a:r>
            <a:r>
              <a:rPr sz="2600" spc="-15" dirty="0">
                <a:solidFill>
                  <a:srgbClr val="FF0000"/>
                </a:solidFill>
                <a:latin typeface="Georgia"/>
                <a:cs typeface="Georgia"/>
              </a:rPr>
              <a:t>stock,</a:t>
            </a:r>
            <a:r>
              <a:rPr sz="2600" spc="-39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600" spc="-25" dirty="0">
                <a:solidFill>
                  <a:srgbClr val="FF0000"/>
                </a:solidFill>
                <a:latin typeface="Georgia"/>
                <a:cs typeface="Georgia"/>
              </a:rPr>
              <a:t>benefits</a:t>
            </a:r>
            <a:r>
              <a:rPr sz="2600" spc="-25" dirty="0">
                <a:latin typeface="Georgia"/>
                <a:cs typeface="Georgia"/>
              </a:rPr>
              <a:t>,</a:t>
            </a:r>
            <a:endParaRPr sz="26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</a:pPr>
            <a:r>
              <a:rPr sz="2600" spc="-35" dirty="0">
                <a:latin typeface="Georgia"/>
                <a:cs typeface="Georgia"/>
              </a:rPr>
              <a:t>and </a:t>
            </a:r>
            <a:r>
              <a:rPr sz="2600" spc="-40" dirty="0">
                <a:solidFill>
                  <a:srgbClr val="FF0000"/>
                </a:solidFill>
                <a:latin typeface="Georgia"/>
                <a:cs typeface="Georgia"/>
              </a:rPr>
              <a:t>perquisites</a:t>
            </a:r>
            <a:r>
              <a:rPr sz="2600" spc="-40" dirty="0">
                <a:latin typeface="Georgia"/>
                <a:cs typeface="Georgia"/>
              </a:rPr>
              <a:t>, </a:t>
            </a:r>
            <a:r>
              <a:rPr sz="2600" spc="-30" dirty="0">
                <a:latin typeface="Georgia"/>
                <a:cs typeface="Georgia"/>
              </a:rPr>
              <a:t>ideally </a:t>
            </a:r>
            <a:r>
              <a:rPr sz="2600" spc="-25" dirty="0">
                <a:latin typeface="Georgia"/>
                <a:cs typeface="Georgia"/>
              </a:rPr>
              <a:t>configured </a:t>
            </a:r>
            <a:r>
              <a:rPr sz="2600" spc="-5" dirty="0">
                <a:latin typeface="Georgia"/>
                <a:cs typeface="Georgia"/>
              </a:rPr>
              <a:t>to </a:t>
            </a:r>
            <a:r>
              <a:rPr sz="2600" spc="-30" dirty="0">
                <a:latin typeface="Georgia"/>
                <a:cs typeface="Georgia"/>
              </a:rPr>
              <a:t>take </a:t>
            </a:r>
            <a:r>
              <a:rPr sz="2600" spc="-20" dirty="0">
                <a:latin typeface="Georgia"/>
                <a:cs typeface="Georgia"/>
              </a:rPr>
              <a:t>into</a:t>
            </a:r>
            <a:r>
              <a:rPr sz="2600" spc="-285" dirty="0">
                <a:latin typeface="Georgia"/>
                <a:cs typeface="Georgia"/>
              </a:rPr>
              <a:t> </a:t>
            </a:r>
            <a:r>
              <a:rPr sz="2600" spc="-20" dirty="0">
                <a:latin typeface="Georgia"/>
                <a:cs typeface="Georgia"/>
              </a:rPr>
              <a:t>account  </a:t>
            </a:r>
            <a:r>
              <a:rPr sz="2600" spc="-35" dirty="0">
                <a:latin typeface="Georgia"/>
                <a:cs typeface="Georgia"/>
              </a:rPr>
              <a:t>government </a:t>
            </a:r>
            <a:r>
              <a:rPr sz="2600" spc="-30" dirty="0">
                <a:latin typeface="Georgia"/>
                <a:cs typeface="Georgia"/>
              </a:rPr>
              <a:t>regulations, </a:t>
            </a:r>
            <a:r>
              <a:rPr sz="2600" spc="-40" dirty="0">
                <a:latin typeface="Georgia"/>
                <a:cs typeface="Georgia"/>
              </a:rPr>
              <a:t>tax </a:t>
            </a:r>
            <a:r>
              <a:rPr sz="2600" spc="-100" dirty="0">
                <a:latin typeface="Georgia"/>
                <a:cs typeface="Georgia"/>
              </a:rPr>
              <a:t>law, </a:t>
            </a:r>
            <a:r>
              <a:rPr sz="2600" spc="-5" dirty="0">
                <a:latin typeface="Georgia"/>
                <a:cs typeface="Georgia"/>
              </a:rPr>
              <a:t>the </a:t>
            </a:r>
            <a:r>
              <a:rPr sz="2600" spc="-50" dirty="0">
                <a:latin typeface="Georgia"/>
                <a:cs typeface="Georgia"/>
              </a:rPr>
              <a:t>desires </a:t>
            </a:r>
            <a:r>
              <a:rPr sz="2600" spc="-20" dirty="0">
                <a:latin typeface="Georgia"/>
                <a:cs typeface="Georgia"/>
              </a:rPr>
              <a:t>of </a:t>
            </a:r>
            <a:r>
              <a:rPr sz="2600" spc="-5" dirty="0">
                <a:latin typeface="Georgia"/>
                <a:cs typeface="Georgia"/>
              </a:rPr>
              <a:t>the  </a:t>
            </a:r>
            <a:r>
              <a:rPr sz="2600" spc="-20" dirty="0">
                <a:latin typeface="Georgia"/>
                <a:cs typeface="Georgia"/>
              </a:rPr>
              <a:t>organization </a:t>
            </a:r>
            <a:r>
              <a:rPr sz="2600" spc="-35" dirty="0">
                <a:latin typeface="Georgia"/>
                <a:cs typeface="Georgia"/>
              </a:rPr>
              <a:t>and </a:t>
            </a:r>
            <a:r>
              <a:rPr sz="2600" spc="-5" dirty="0">
                <a:latin typeface="Georgia"/>
                <a:cs typeface="Georgia"/>
              </a:rPr>
              <a:t>the </a:t>
            </a:r>
            <a:r>
              <a:rPr sz="2600" spc="-35" dirty="0">
                <a:latin typeface="Georgia"/>
                <a:cs typeface="Georgia"/>
              </a:rPr>
              <a:t>executive, and </a:t>
            </a:r>
            <a:r>
              <a:rPr sz="2600" spc="-60" dirty="0">
                <a:latin typeface="Georgia"/>
                <a:cs typeface="Georgia"/>
              </a:rPr>
              <a:t>rewards </a:t>
            </a:r>
            <a:r>
              <a:rPr sz="2600" spc="-45" dirty="0">
                <a:latin typeface="Georgia"/>
                <a:cs typeface="Georgia"/>
              </a:rPr>
              <a:t>for  </a:t>
            </a:r>
            <a:r>
              <a:rPr sz="2600" spc="-40" dirty="0">
                <a:latin typeface="Georgia"/>
                <a:cs typeface="Georgia"/>
              </a:rPr>
              <a:t>performance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23"/>
              <a:ext cx="9143999" cy="10287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1357" y="0"/>
              <a:ext cx="4742641" cy="599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88207" cy="10205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828" y="52323"/>
              <a:ext cx="9145590" cy="90182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44500" y="1031189"/>
            <a:ext cx="8470900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spc="-20" dirty="0">
                <a:solidFill>
                  <a:srgbClr val="04607A"/>
                </a:solidFill>
                <a:latin typeface="Carlito"/>
                <a:cs typeface="Carlito"/>
              </a:rPr>
              <a:t>Executive</a:t>
            </a:r>
            <a:r>
              <a:rPr sz="5000" spc="-65" dirty="0">
                <a:solidFill>
                  <a:srgbClr val="04607A"/>
                </a:solidFill>
                <a:latin typeface="Carlito"/>
                <a:cs typeface="Carlito"/>
              </a:rPr>
              <a:t> </a:t>
            </a:r>
            <a:r>
              <a:rPr sz="5000" spc="-10" dirty="0">
                <a:solidFill>
                  <a:srgbClr val="04607A"/>
                </a:solidFill>
                <a:latin typeface="Carlito"/>
                <a:cs typeface="Carlito"/>
              </a:rPr>
              <a:t>Compensation</a:t>
            </a:r>
            <a:endParaRPr sz="5000">
              <a:latin typeface="Carlito"/>
              <a:cs typeface="Carlito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body" idx="1"/>
          </p:nvPr>
        </p:nvSpPr>
        <p:spPr>
          <a:xfrm>
            <a:off x="685800" y="2133630"/>
            <a:ext cx="7910830" cy="472437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pc="-15" dirty="0"/>
              <a:t>The </a:t>
            </a:r>
            <a:r>
              <a:rPr spc="-25" dirty="0"/>
              <a:t>compensation </a:t>
            </a:r>
            <a:r>
              <a:rPr spc="-55" dirty="0"/>
              <a:t>program </a:t>
            </a:r>
            <a:r>
              <a:rPr spc="-50" dirty="0"/>
              <a:t>serves </a:t>
            </a:r>
            <a:r>
              <a:rPr spc="-25" dirty="0"/>
              <a:t>three </a:t>
            </a:r>
            <a:r>
              <a:rPr spc="-40" dirty="0"/>
              <a:t>main</a:t>
            </a:r>
            <a:r>
              <a:rPr spc="-229" dirty="0"/>
              <a:t> </a:t>
            </a:r>
            <a:r>
              <a:rPr spc="-45" dirty="0"/>
              <a:t>purposes.</a:t>
            </a:r>
          </a:p>
          <a:p>
            <a:pPr marL="287020" marR="278765">
              <a:lnSpc>
                <a:spcPct val="100000"/>
              </a:lnSpc>
              <a:spcBef>
                <a:spcPts val="625"/>
              </a:spcBef>
            </a:pPr>
            <a:r>
              <a:rPr spc="-85" dirty="0"/>
              <a:t>It </a:t>
            </a:r>
            <a:r>
              <a:rPr spc="-30" dirty="0"/>
              <a:t>must </a:t>
            </a:r>
            <a:r>
              <a:rPr spc="-30" dirty="0">
                <a:solidFill>
                  <a:srgbClr val="FF0000"/>
                </a:solidFill>
              </a:rPr>
              <a:t>attract </a:t>
            </a:r>
            <a:r>
              <a:rPr spc="-35" dirty="0"/>
              <a:t>executives </a:t>
            </a:r>
            <a:r>
              <a:rPr spc="-5" dirty="0"/>
              <a:t>with the </a:t>
            </a:r>
            <a:r>
              <a:rPr spc="-40" dirty="0"/>
              <a:t>skills,</a:t>
            </a:r>
            <a:r>
              <a:rPr spc="-445" dirty="0"/>
              <a:t> </a:t>
            </a:r>
            <a:r>
              <a:rPr spc="-40" dirty="0"/>
              <a:t>experiences,  </a:t>
            </a:r>
            <a:r>
              <a:rPr spc="-35" dirty="0"/>
              <a:t>and </a:t>
            </a:r>
            <a:r>
              <a:rPr spc="-45" dirty="0"/>
              <a:t>behavioral </a:t>
            </a:r>
            <a:r>
              <a:rPr spc="-30" dirty="0"/>
              <a:t>profile </a:t>
            </a:r>
            <a:r>
              <a:rPr spc="-40" dirty="0"/>
              <a:t>necessary </a:t>
            </a:r>
            <a:r>
              <a:rPr spc="-5" dirty="0"/>
              <a:t>to </a:t>
            </a:r>
            <a:r>
              <a:rPr spc="-25" dirty="0"/>
              <a:t>succeed in </a:t>
            </a:r>
            <a:r>
              <a:rPr spc="-5" dirty="0"/>
              <a:t>the  </a:t>
            </a:r>
            <a:r>
              <a:rPr spc="-25" dirty="0"/>
              <a:t>position.</a:t>
            </a:r>
          </a:p>
          <a:p>
            <a:pPr marL="287020" marR="5080">
              <a:lnSpc>
                <a:spcPct val="100000"/>
              </a:lnSpc>
              <a:spcBef>
                <a:spcPts val="625"/>
              </a:spcBef>
            </a:pPr>
            <a:r>
              <a:rPr spc="-85" dirty="0"/>
              <a:t>It </a:t>
            </a:r>
            <a:r>
              <a:rPr spc="-30" dirty="0"/>
              <a:t>must </a:t>
            </a:r>
            <a:r>
              <a:rPr spc="-10" dirty="0"/>
              <a:t>be </a:t>
            </a:r>
            <a:r>
              <a:rPr spc="-20" dirty="0"/>
              <a:t>sufficient </a:t>
            </a:r>
            <a:r>
              <a:rPr spc="-5" dirty="0"/>
              <a:t>to </a:t>
            </a:r>
            <a:r>
              <a:rPr spc="-35" dirty="0">
                <a:solidFill>
                  <a:srgbClr val="FF0000"/>
                </a:solidFill>
              </a:rPr>
              <a:t>retain </a:t>
            </a:r>
            <a:r>
              <a:rPr spc="-20" dirty="0"/>
              <a:t>these </a:t>
            </a:r>
            <a:r>
              <a:rPr spc="-40" dirty="0"/>
              <a:t>individuals, </a:t>
            </a:r>
            <a:r>
              <a:rPr spc="-35" dirty="0"/>
              <a:t>so</a:t>
            </a:r>
            <a:r>
              <a:rPr spc="-355" dirty="0"/>
              <a:t> </a:t>
            </a:r>
            <a:r>
              <a:rPr spc="-10" dirty="0"/>
              <a:t>they  do </a:t>
            </a:r>
            <a:r>
              <a:rPr spc="-5" dirty="0"/>
              <a:t>not </a:t>
            </a:r>
            <a:r>
              <a:rPr spc="-50" dirty="0"/>
              <a:t>leave </a:t>
            </a:r>
            <a:r>
              <a:rPr spc="-45" dirty="0"/>
              <a:t>for </a:t>
            </a:r>
            <a:r>
              <a:rPr spc="-35" dirty="0"/>
              <a:t>alternative</a:t>
            </a:r>
            <a:r>
              <a:rPr spc="-355" dirty="0"/>
              <a:t> </a:t>
            </a:r>
            <a:r>
              <a:rPr spc="-25" dirty="0"/>
              <a:t>employment.</a:t>
            </a:r>
          </a:p>
          <a:p>
            <a:pPr marL="287020" marR="266700">
              <a:lnSpc>
                <a:spcPct val="100000"/>
              </a:lnSpc>
              <a:spcBef>
                <a:spcPts val="625"/>
              </a:spcBef>
            </a:pPr>
            <a:r>
              <a:rPr spc="-85" dirty="0"/>
              <a:t>It </a:t>
            </a:r>
            <a:r>
              <a:rPr spc="-30" dirty="0"/>
              <a:t>must </a:t>
            </a:r>
            <a:r>
              <a:rPr spc="-30" dirty="0">
                <a:solidFill>
                  <a:srgbClr val="FF0000"/>
                </a:solidFill>
              </a:rPr>
              <a:t>motivate </a:t>
            </a:r>
            <a:r>
              <a:rPr spc="-10" dirty="0"/>
              <a:t>them </a:t>
            </a:r>
            <a:r>
              <a:rPr spc="-5" dirty="0"/>
              <a:t>to </a:t>
            </a:r>
            <a:r>
              <a:rPr spc="-45" dirty="0"/>
              <a:t>perform </a:t>
            </a:r>
            <a:r>
              <a:rPr spc="-30" dirty="0"/>
              <a:t>in </a:t>
            </a:r>
            <a:r>
              <a:rPr spc="-60" dirty="0"/>
              <a:t>a </a:t>
            </a:r>
            <a:r>
              <a:rPr spc="-45" dirty="0"/>
              <a:t>manner  </a:t>
            </a:r>
            <a:r>
              <a:rPr spc="-25" dirty="0"/>
              <a:t>consistent </a:t>
            </a:r>
            <a:r>
              <a:rPr spc="-5" dirty="0"/>
              <a:t>with the </a:t>
            </a:r>
            <a:r>
              <a:rPr spc="-30" dirty="0"/>
              <a:t>strategy </a:t>
            </a:r>
            <a:r>
              <a:rPr spc="-35" dirty="0"/>
              <a:t>and risk-profile </a:t>
            </a:r>
            <a:r>
              <a:rPr spc="-20" dirty="0"/>
              <a:t>of </a:t>
            </a:r>
            <a:r>
              <a:rPr spc="-5" dirty="0"/>
              <a:t>the  </a:t>
            </a:r>
            <a:r>
              <a:rPr spc="-20" dirty="0"/>
              <a:t>organization </a:t>
            </a:r>
            <a:r>
              <a:rPr spc="-35" dirty="0"/>
              <a:t>and </a:t>
            </a:r>
            <a:r>
              <a:rPr spc="-45" dirty="0"/>
              <a:t>discourage </a:t>
            </a:r>
            <a:r>
              <a:rPr spc="-35" dirty="0"/>
              <a:t>self-interested</a:t>
            </a:r>
            <a:r>
              <a:rPr spc="-125" dirty="0"/>
              <a:t> </a:t>
            </a:r>
            <a:r>
              <a:rPr spc="-65" dirty="0"/>
              <a:t>behavior.</a:t>
            </a:r>
          </a:p>
        </p:txBody>
      </p:sp>
      <p:sp>
        <p:nvSpPr>
          <p:cNvPr id="9" name="object 9"/>
          <p:cNvSpPr/>
          <p:nvPr/>
        </p:nvSpPr>
        <p:spPr>
          <a:xfrm>
            <a:off x="548640" y="2378075"/>
            <a:ext cx="469391" cy="3505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" y="3646296"/>
            <a:ext cx="469391" cy="3505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" y="4517720"/>
            <a:ext cx="469391" cy="3508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23"/>
              <a:ext cx="9143999" cy="10287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1357" y="0"/>
              <a:ext cx="4742641" cy="599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88207" cy="10205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828" y="52323"/>
              <a:ext cx="9145590" cy="90182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44500" y="179578"/>
            <a:ext cx="847090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4885055" algn="l"/>
              </a:tabLst>
            </a:pPr>
            <a:r>
              <a:rPr sz="4500" spc="-5" dirty="0">
                <a:solidFill>
                  <a:srgbClr val="04607A"/>
                </a:solidFill>
                <a:latin typeface="Carlito"/>
                <a:cs typeface="Carlito"/>
              </a:rPr>
              <a:t>Th</a:t>
            </a:r>
            <a:r>
              <a:rPr sz="4500" dirty="0">
                <a:solidFill>
                  <a:srgbClr val="04607A"/>
                </a:solidFill>
                <a:latin typeface="Carlito"/>
                <a:cs typeface="Carlito"/>
              </a:rPr>
              <a:t>e</a:t>
            </a:r>
            <a:r>
              <a:rPr sz="4500" spc="-5" dirty="0">
                <a:solidFill>
                  <a:srgbClr val="04607A"/>
                </a:solidFill>
                <a:latin typeface="Carlito"/>
                <a:cs typeface="Carlito"/>
              </a:rPr>
              <a:t> </a:t>
            </a:r>
            <a:r>
              <a:rPr sz="4500" dirty="0">
                <a:solidFill>
                  <a:srgbClr val="04607A"/>
                </a:solidFill>
                <a:latin typeface="Carlito"/>
                <a:cs typeface="Carlito"/>
              </a:rPr>
              <a:t>Principles </a:t>
            </a:r>
            <a:r>
              <a:rPr sz="4500" spc="-5" dirty="0">
                <a:solidFill>
                  <a:srgbClr val="04607A"/>
                </a:solidFill>
                <a:latin typeface="Carlito"/>
                <a:cs typeface="Carlito"/>
              </a:rPr>
              <a:t>o</a:t>
            </a:r>
            <a:r>
              <a:rPr sz="4500" dirty="0">
                <a:solidFill>
                  <a:srgbClr val="04607A"/>
                </a:solidFill>
                <a:latin typeface="Carlito"/>
                <a:cs typeface="Carlito"/>
              </a:rPr>
              <a:t>f</a:t>
            </a:r>
            <a:r>
              <a:rPr sz="4500" spc="-5" dirty="0">
                <a:solidFill>
                  <a:srgbClr val="04607A"/>
                </a:solidFill>
                <a:latin typeface="Carlito"/>
                <a:cs typeface="Carlito"/>
              </a:rPr>
              <a:t> </a:t>
            </a:r>
            <a:r>
              <a:rPr sz="4500" dirty="0">
                <a:solidFill>
                  <a:srgbClr val="04607A"/>
                </a:solidFill>
                <a:latin typeface="Carlito"/>
                <a:cs typeface="Carlito"/>
              </a:rPr>
              <a:t>the	</a:t>
            </a:r>
            <a:r>
              <a:rPr sz="4500" spc="-5" dirty="0">
                <a:solidFill>
                  <a:srgbClr val="04607A"/>
                </a:solidFill>
                <a:latin typeface="Carlito"/>
                <a:cs typeface="Carlito"/>
              </a:rPr>
              <a:t>E</a:t>
            </a:r>
            <a:r>
              <a:rPr sz="4500" spc="-140" dirty="0">
                <a:solidFill>
                  <a:srgbClr val="04607A"/>
                </a:solidFill>
                <a:latin typeface="Carlito"/>
                <a:cs typeface="Carlito"/>
              </a:rPr>
              <a:t>x</a:t>
            </a:r>
            <a:r>
              <a:rPr sz="4500" dirty="0">
                <a:solidFill>
                  <a:srgbClr val="04607A"/>
                </a:solidFill>
                <a:latin typeface="Carlito"/>
                <a:cs typeface="Carlito"/>
              </a:rPr>
              <a:t>ecuti</a:t>
            </a:r>
            <a:r>
              <a:rPr sz="4500" spc="-45" dirty="0">
                <a:solidFill>
                  <a:srgbClr val="04607A"/>
                </a:solidFill>
                <a:latin typeface="Carlito"/>
                <a:cs typeface="Carlito"/>
              </a:rPr>
              <a:t>v</a:t>
            </a:r>
            <a:r>
              <a:rPr sz="4500" dirty="0">
                <a:solidFill>
                  <a:srgbClr val="04607A"/>
                </a:solidFill>
                <a:latin typeface="Carlito"/>
                <a:cs typeface="Carlito"/>
              </a:rPr>
              <a:t>e  </a:t>
            </a:r>
            <a:r>
              <a:rPr sz="4500" spc="-5" dirty="0">
                <a:solidFill>
                  <a:srgbClr val="04607A"/>
                </a:solidFill>
                <a:latin typeface="Carlito"/>
                <a:cs typeface="Carlito"/>
              </a:rPr>
              <a:t>Compensation</a:t>
            </a:r>
            <a:r>
              <a:rPr sz="4500" spc="-35" dirty="0">
                <a:solidFill>
                  <a:srgbClr val="04607A"/>
                </a:solidFill>
                <a:latin typeface="Carlito"/>
                <a:cs typeface="Carlito"/>
              </a:rPr>
              <a:t> </a:t>
            </a:r>
            <a:r>
              <a:rPr sz="4500" spc="-15" dirty="0">
                <a:solidFill>
                  <a:srgbClr val="04607A"/>
                </a:solidFill>
                <a:latin typeface="Carlito"/>
                <a:cs typeface="Carlito"/>
              </a:rPr>
              <a:t>are:</a:t>
            </a:r>
            <a:endParaRPr sz="450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48640" y="2009267"/>
            <a:ext cx="469391" cy="3505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" y="2484754"/>
            <a:ext cx="469391" cy="3505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" y="2960192"/>
            <a:ext cx="469391" cy="3508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640" y="3435984"/>
            <a:ext cx="469391" cy="3505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8640" y="4307713"/>
            <a:ext cx="469391" cy="3505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8640" y="4783582"/>
            <a:ext cx="469391" cy="3505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10564" y="1869160"/>
            <a:ext cx="7386320" cy="367157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600" spc="-30" dirty="0">
                <a:latin typeface="Georgia"/>
                <a:cs typeface="Georgia"/>
              </a:rPr>
              <a:t>Clear </a:t>
            </a:r>
            <a:r>
              <a:rPr sz="2600" spc="-25" dirty="0">
                <a:latin typeface="Georgia"/>
                <a:cs typeface="Georgia"/>
              </a:rPr>
              <a:t>focus </a:t>
            </a:r>
            <a:r>
              <a:rPr sz="2600" spc="-10" dirty="0">
                <a:latin typeface="Georgia"/>
                <a:cs typeface="Georgia"/>
              </a:rPr>
              <a:t>on </a:t>
            </a:r>
            <a:r>
              <a:rPr sz="2600" spc="-30" dirty="0">
                <a:latin typeface="Georgia"/>
                <a:cs typeface="Georgia"/>
              </a:rPr>
              <a:t>profits</a:t>
            </a:r>
            <a:r>
              <a:rPr sz="2600" spc="-315" dirty="0">
                <a:latin typeface="Georgia"/>
                <a:cs typeface="Georgia"/>
              </a:rPr>
              <a:t> </a:t>
            </a:r>
            <a:r>
              <a:rPr sz="2600" spc="-35" dirty="0">
                <a:latin typeface="Georgia"/>
                <a:cs typeface="Georgia"/>
              </a:rPr>
              <a:t>generation</a:t>
            </a:r>
            <a:endParaRPr sz="2600">
              <a:latin typeface="Georgia"/>
              <a:cs typeface="Georgia"/>
            </a:endParaRPr>
          </a:p>
          <a:p>
            <a:pPr marL="12700" marR="25400">
              <a:lnSpc>
                <a:spcPct val="120000"/>
              </a:lnSpc>
            </a:pPr>
            <a:r>
              <a:rPr sz="2600" spc="-35" dirty="0">
                <a:latin typeface="Georgia"/>
                <a:cs typeface="Georgia"/>
              </a:rPr>
              <a:t>Long-term </a:t>
            </a:r>
            <a:r>
              <a:rPr sz="2600" spc="-20" dirty="0">
                <a:latin typeface="Georgia"/>
                <a:cs typeface="Georgia"/>
              </a:rPr>
              <a:t>orientation of </a:t>
            </a:r>
            <a:r>
              <a:rPr sz="2600" spc="-5" dirty="0">
                <a:latin typeface="Georgia"/>
                <a:cs typeface="Georgia"/>
              </a:rPr>
              <a:t>the </a:t>
            </a:r>
            <a:r>
              <a:rPr sz="2600" spc="-25" dirty="0">
                <a:latin typeface="Georgia"/>
                <a:cs typeface="Georgia"/>
              </a:rPr>
              <a:t>compensation</a:t>
            </a:r>
            <a:r>
              <a:rPr sz="2600" spc="-270" dirty="0">
                <a:latin typeface="Georgia"/>
                <a:cs typeface="Georgia"/>
              </a:rPr>
              <a:t> </a:t>
            </a:r>
            <a:r>
              <a:rPr sz="2600" spc="-20" dirty="0">
                <a:latin typeface="Georgia"/>
                <a:cs typeface="Georgia"/>
              </a:rPr>
              <a:t>scheme  </a:t>
            </a:r>
            <a:r>
              <a:rPr sz="2600" spc="-30" dirty="0">
                <a:latin typeface="Georgia"/>
                <a:cs typeface="Georgia"/>
              </a:rPr>
              <a:t>Motivation </a:t>
            </a:r>
            <a:r>
              <a:rPr sz="2600" spc="-20" dirty="0">
                <a:latin typeface="Georgia"/>
                <a:cs typeface="Georgia"/>
              </a:rPr>
              <a:t>of </a:t>
            </a:r>
            <a:r>
              <a:rPr sz="2600" spc="-50" dirty="0">
                <a:latin typeface="Georgia"/>
                <a:cs typeface="Georgia"/>
              </a:rPr>
              <a:t>manager </a:t>
            </a:r>
            <a:r>
              <a:rPr sz="2600" spc="-30" dirty="0">
                <a:latin typeface="Georgia"/>
                <a:cs typeface="Georgia"/>
              </a:rPr>
              <a:t>by </a:t>
            </a:r>
            <a:r>
              <a:rPr sz="2600" spc="-20" dirty="0">
                <a:latin typeface="Georgia"/>
                <a:cs typeface="Georgia"/>
              </a:rPr>
              <a:t>high</a:t>
            </a:r>
            <a:r>
              <a:rPr sz="2600" spc="-30" dirty="0">
                <a:latin typeface="Georgia"/>
                <a:cs typeface="Georgia"/>
              </a:rPr>
              <a:t> </a:t>
            </a:r>
            <a:r>
              <a:rPr sz="2600" spc="-35" dirty="0">
                <a:latin typeface="Georgia"/>
                <a:cs typeface="Georgia"/>
              </a:rPr>
              <a:t>bonuses</a:t>
            </a:r>
            <a:endParaRPr sz="26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  <a:spcBef>
                <a:spcPts val="630"/>
              </a:spcBef>
            </a:pPr>
            <a:r>
              <a:rPr sz="2600" spc="-35" dirty="0">
                <a:latin typeface="Georgia"/>
                <a:cs typeface="Georgia"/>
              </a:rPr>
              <a:t>Non-cash </a:t>
            </a:r>
            <a:r>
              <a:rPr sz="2600" spc="-25" dirty="0">
                <a:latin typeface="Georgia"/>
                <a:cs typeface="Georgia"/>
              </a:rPr>
              <a:t>focus </a:t>
            </a:r>
            <a:r>
              <a:rPr sz="2600" spc="-20" dirty="0">
                <a:latin typeface="Georgia"/>
                <a:cs typeface="Georgia"/>
              </a:rPr>
              <a:t>of </a:t>
            </a:r>
            <a:r>
              <a:rPr sz="2600" spc="-5" dirty="0">
                <a:latin typeface="Georgia"/>
                <a:cs typeface="Georgia"/>
              </a:rPr>
              <a:t>the </a:t>
            </a:r>
            <a:r>
              <a:rPr sz="2600" spc="-25" dirty="0">
                <a:latin typeface="Georgia"/>
                <a:cs typeface="Georgia"/>
              </a:rPr>
              <a:t>compensation </a:t>
            </a:r>
            <a:r>
              <a:rPr sz="2600" spc="-15" dirty="0">
                <a:latin typeface="Georgia"/>
                <a:cs typeface="Georgia"/>
              </a:rPr>
              <a:t>(stock</a:t>
            </a:r>
            <a:r>
              <a:rPr sz="2600" spc="-250" dirty="0">
                <a:latin typeface="Georgia"/>
                <a:cs typeface="Georgia"/>
              </a:rPr>
              <a:t> </a:t>
            </a:r>
            <a:r>
              <a:rPr sz="2600" spc="-30" dirty="0">
                <a:latin typeface="Georgia"/>
                <a:cs typeface="Georgia"/>
              </a:rPr>
              <a:t>options,  </a:t>
            </a:r>
            <a:r>
              <a:rPr sz="2600" spc="-55" dirty="0">
                <a:latin typeface="Georgia"/>
                <a:cs typeface="Georgia"/>
              </a:rPr>
              <a:t>shares, share </a:t>
            </a:r>
            <a:r>
              <a:rPr sz="2600" spc="-25" dirty="0">
                <a:latin typeface="Georgia"/>
                <a:cs typeface="Georgia"/>
              </a:rPr>
              <a:t>phantom</a:t>
            </a:r>
            <a:r>
              <a:rPr sz="2600" spc="-110" dirty="0">
                <a:latin typeface="Georgia"/>
                <a:cs typeface="Georgia"/>
              </a:rPr>
              <a:t> </a:t>
            </a:r>
            <a:r>
              <a:rPr sz="2600" spc="-25" dirty="0">
                <a:latin typeface="Georgia"/>
                <a:cs typeface="Georgia"/>
              </a:rPr>
              <a:t>schemes)</a:t>
            </a:r>
            <a:endParaRPr sz="26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2600" spc="-75" dirty="0">
                <a:latin typeface="Georgia"/>
                <a:cs typeface="Georgia"/>
              </a:rPr>
              <a:t>Risk</a:t>
            </a:r>
            <a:r>
              <a:rPr sz="2600" spc="-30" dirty="0">
                <a:latin typeface="Georgia"/>
                <a:cs typeface="Georgia"/>
              </a:rPr>
              <a:t> </a:t>
            </a:r>
            <a:r>
              <a:rPr sz="2600" spc="-40" dirty="0">
                <a:latin typeface="Georgia"/>
                <a:cs typeface="Georgia"/>
              </a:rPr>
              <a:t>Management</a:t>
            </a:r>
            <a:endParaRPr sz="2600">
              <a:latin typeface="Georgia"/>
              <a:cs typeface="Georgia"/>
            </a:endParaRPr>
          </a:p>
          <a:p>
            <a:pPr marL="12700" marR="1412240">
              <a:lnSpc>
                <a:spcPct val="100000"/>
              </a:lnSpc>
              <a:spcBef>
                <a:spcPts val="630"/>
              </a:spcBef>
            </a:pPr>
            <a:r>
              <a:rPr sz="2600" spc="-50" dirty="0">
                <a:latin typeface="Georgia"/>
                <a:cs typeface="Georgia"/>
              </a:rPr>
              <a:t>Balanced Scorecard </a:t>
            </a:r>
            <a:r>
              <a:rPr sz="2600" spc="-25" dirty="0">
                <a:latin typeface="Georgia"/>
                <a:cs typeface="Georgia"/>
              </a:rPr>
              <a:t>implemented </a:t>
            </a:r>
            <a:r>
              <a:rPr sz="2600" spc="-20" dirty="0">
                <a:latin typeface="Georgia"/>
                <a:cs typeface="Georgia"/>
              </a:rPr>
              <a:t>into </a:t>
            </a:r>
            <a:r>
              <a:rPr sz="2600" spc="-5" dirty="0">
                <a:latin typeface="Georgia"/>
                <a:cs typeface="Georgia"/>
              </a:rPr>
              <a:t>the  </a:t>
            </a:r>
            <a:r>
              <a:rPr sz="2600" spc="-25" dirty="0">
                <a:latin typeface="Georgia"/>
                <a:cs typeface="Georgia"/>
              </a:rPr>
              <a:t>Compensation</a:t>
            </a:r>
            <a:r>
              <a:rPr sz="2600" spc="-50" dirty="0">
                <a:latin typeface="Georgia"/>
                <a:cs typeface="Georgia"/>
              </a:rPr>
              <a:t> </a:t>
            </a:r>
            <a:r>
              <a:rPr sz="2600" spc="-30" dirty="0">
                <a:latin typeface="Georgia"/>
                <a:cs typeface="Georgia"/>
              </a:rPr>
              <a:t>Scheme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5080" indent="-274955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The</a:t>
            </a:r>
            <a:r>
              <a:rPr spc="-40" dirty="0"/>
              <a:t> </a:t>
            </a:r>
            <a:r>
              <a:rPr b="1" spc="145" dirty="0">
                <a:latin typeface="Times New Roman"/>
                <a:cs typeface="Times New Roman"/>
              </a:rPr>
              <a:t>executive</a:t>
            </a:r>
            <a:r>
              <a:rPr b="1" spc="-175" dirty="0">
                <a:latin typeface="Times New Roman"/>
                <a:cs typeface="Times New Roman"/>
              </a:rPr>
              <a:t> </a:t>
            </a:r>
            <a:r>
              <a:rPr b="1" spc="185" dirty="0">
                <a:latin typeface="Times New Roman"/>
                <a:cs typeface="Times New Roman"/>
              </a:rPr>
              <a:t>compensation</a:t>
            </a:r>
            <a:r>
              <a:rPr b="1" spc="-100" dirty="0">
                <a:latin typeface="Times New Roman"/>
                <a:cs typeface="Times New Roman"/>
              </a:rPr>
              <a:t> </a:t>
            </a:r>
            <a:r>
              <a:rPr spc="-35" dirty="0"/>
              <a:t>consists</a:t>
            </a:r>
            <a:r>
              <a:rPr spc="-100" dirty="0"/>
              <a:t> </a:t>
            </a:r>
            <a:r>
              <a:rPr spc="-40" dirty="0"/>
              <a:t>usually</a:t>
            </a:r>
            <a:r>
              <a:rPr spc="-100" dirty="0"/>
              <a:t> </a:t>
            </a:r>
            <a:r>
              <a:rPr spc="-45" dirty="0"/>
              <a:t>from</a:t>
            </a:r>
            <a:r>
              <a:rPr spc="-60" dirty="0"/>
              <a:t> </a:t>
            </a:r>
            <a:r>
              <a:rPr spc="-15" dirty="0"/>
              <a:t>two  </a:t>
            </a:r>
            <a:r>
              <a:rPr spc="-40" dirty="0"/>
              <a:t>main</a:t>
            </a:r>
            <a:r>
              <a:rPr spc="-65" dirty="0"/>
              <a:t> parts:</a:t>
            </a:r>
          </a:p>
          <a:p>
            <a:pPr marL="287020" marR="5588635">
              <a:lnSpc>
                <a:spcPts val="3750"/>
              </a:lnSpc>
              <a:spcBef>
                <a:spcPts val="220"/>
              </a:spcBef>
            </a:pPr>
            <a:r>
              <a:rPr spc="-35" dirty="0"/>
              <a:t>Short </a:t>
            </a:r>
            <a:r>
              <a:rPr spc="-90" dirty="0"/>
              <a:t>Term</a:t>
            </a:r>
            <a:r>
              <a:rPr spc="-175" dirty="0"/>
              <a:t> </a:t>
            </a:r>
            <a:r>
              <a:rPr spc="-85" dirty="0"/>
              <a:t>Pay  </a:t>
            </a:r>
            <a:r>
              <a:rPr spc="-30" dirty="0"/>
              <a:t>Long </a:t>
            </a:r>
            <a:r>
              <a:rPr spc="-90" dirty="0"/>
              <a:t>Term</a:t>
            </a:r>
            <a:r>
              <a:rPr spc="-85" dirty="0"/>
              <a:t> Pay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23"/>
              <a:ext cx="9143999" cy="10287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1357" y="0"/>
              <a:ext cx="4742641" cy="599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88207" cy="10205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828" y="52323"/>
              <a:ext cx="9145590" cy="90182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09600" y="1031189"/>
            <a:ext cx="7848600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spc="-5" dirty="0">
                <a:solidFill>
                  <a:srgbClr val="04607A"/>
                </a:solidFill>
                <a:latin typeface="Carlito"/>
                <a:cs typeface="Carlito"/>
              </a:rPr>
              <a:t>The Short </a:t>
            </a:r>
            <a:r>
              <a:rPr sz="5000" spc="-114" dirty="0">
                <a:solidFill>
                  <a:srgbClr val="04607A"/>
                </a:solidFill>
                <a:latin typeface="Carlito"/>
                <a:cs typeface="Carlito"/>
              </a:rPr>
              <a:t>Term</a:t>
            </a:r>
            <a:r>
              <a:rPr sz="5000" spc="-90" dirty="0">
                <a:solidFill>
                  <a:srgbClr val="04607A"/>
                </a:solidFill>
                <a:latin typeface="Carlito"/>
                <a:cs typeface="Carlito"/>
              </a:rPr>
              <a:t> </a:t>
            </a:r>
            <a:r>
              <a:rPr sz="5000" spc="-70" dirty="0">
                <a:solidFill>
                  <a:srgbClr val="04607A"/>
                </a:solidFill>
                <a:latin typeface="Carlito"/>
                <a:cs typeface="Carlito"/>
              </a:rPr>
              <a:t>Pay</a:t>
            </a:r>
            <a:endParaRPr sz="500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48640" y="2009267"/>
            <a:ext cx="469391" cy="3505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" y="3673728"/>
            <a:ext cx="469391" cy="3505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10564" y="1947799"/>
            <a:ext cx="7799070" cy="28797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21615">
              <a:lnSpc>
                <a:spcPct val="100000"/>
              </a:lnSpc>
              <a:spcBef>
                <a:spcPts val="105"/>
              </a:spcBef>
            </a:pPr>
            <a:r>
              <a:rPr sz="2600" spc="-15" dirty="0">
                <a:latin typeface="Georgia"/>
                <a:cs typeface="Georgia"/>
              </a:rPr>
              <a:t>The </a:t>
            </a:r>
            <a:r>
              <a:rPr sz="2600" spc="-25" dirty="0">
                <a:latin typeface="Georgia"/>
                <a:cs typeface="Georgia"/>
              </a:rPr>
              <a:t>short </a:t>
            </a:r>
            <a:r>
              <a:rPr sz="2600" spc="-35" dirty="0">
                <a:latin typeface="Georgia"/>
                <a:cs typeface="Georgia"/>
              </a:rPr>
              <a:t>term </a:t>
            </a:r>
            <a:r>
              <a:rPr sz="2600" spc="-60" dirty="0">
                <a:latin typeface="Georgia"/>
                <a:cs typeface="Georgia"/>
              </a:rPr>
              <a:t>pay </a:t>
            </a:r>
            <a:r>
              <a:rPr sz="2600" spc="-20" dirty="0">
                <a:latin typeface="Georgia"/>
                <a:cs typeface="Georgia"/>
              </a:rPr>
              <a:t>of </a:t>
            </a:r>
            <a:r>
              <a:rPr sz="2600" spc="-5" dirty="0">
                <a:latin typeface="Georgia"/>
                <a:cs typeface="Georgia"/>
              </a:rPr>
              <a:t>the </a:t>
            </a:r>
            <a:r>
              <a:rPr sz="2600" spc="-35" dirty="0">
                <a:latin typeface="Georgia"/>
                <a:cs typeface="Georgia"/>
              </a:rPr>
              <a:t>executives </a:t>
            </a:r>
            <a:r>
              <a:rPr sz="2600" spc="-50" dirty="0">
                <a:latin typeface="Georgia"/>
                <a:cs typeface="Georgia"/>
              </a:rPr>
              <a:t>is </a:t>
            </a:r>
            <a:r>
              <a:rPr sz="2600" spc="-15" dirty="0">
                <a:latin typeface="Georgia"/>
                <a:cs typeface="Georgia"/>
              </a:rPr>
              <a:t>about </a:t>
            </a:r>
            <a:r>
              <a:rPr sz="2600" spc="-5" dirty="0">
                <a:solidFill>
                  <a:srgbClr val="FF0000"/>
                </a:solidFill>
                <a:latin typeface="Georgia"/>
                <a:cs typeface="Georgia"/>
              </a:rPr>
              <a:t>the</a:t>
            </a:r>
            <a:r>
              <a:rPr sz="2600" spc="-41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600" spc="-45" dirty="0">
                <a:solidFill>
                  <a:srgbClr val="FF0000"/>
                </a:solidFill>
                <a:latin typeface="Georgia"/>
                <a:cs typeface="Georgia"/>
              </a:rPr>
              <a:t>base  </a:t>
            </a:r>
            <a:r>
              <a:rPr sz="2600" spc="-50" dirty="0">
                <a:solidFill>
                  <a:srgbClr val="FF0000"/>
                </a:solidFill>
                <a:latin typeface="Georgia"/>
                <a:cs typeface="Georgia"/>
              </a:rPr>
              <a:t>salary </a:t>
            </a:r>
            <a:r>
              <a:rPr sz="2600" spc="-35" dirty="0">
                <a:solidFill>
                  <a:srgbClr val="FF0000"/>
                </a:solidFill>
                <a:latin typeface="Georgia"/>
                <a:cs typeface="Georgia"/>
              </a:rPr>
              <a:t>and </a:t>
            </a:r>
            <a:r>
              <a:rPr sz="2600" spc="-25" dirty="0">
                <a:solidFill>
                  <a:srgbClr val="FF0000"/>
                </a:solidFill>
                <a:latin typeface="Georgia"/>
                <a:cs typeface="Georgia"/>
              </a:rPr>
              <a:t>short </a:t>
            </a:r>
            <a:r>
              <a:rPr sz="2600" spc="-35" dirty="0">
                <a:solidFill>
                  <a:srgbClr val="FF0000"/>
                </a:solidFill>
                <a:latin typeface="Georgia"/>
                <a:cs typeface="Georgia"/>
              </a:rPr>
              <a:t>term bonuses</a:t>
            </a:r>
            <a:r>
              <a:rPr sz="2600" spc="-35" dirty="0">
                <a:latin typeface="Georgia"/>
                <a:cs typeface="Georgia"/>
              </a:rPr>
              <a:t>, </a:t>
            </a:r>
            <a:r>
              <a:rPr sz="2600" spc="-10" dirty="0">
                <a:latin typeface="Georgia"/>
                <a:cs typeface="Georgia"/>
              </a:rPr>
              <a:t>which </a:t>
            </a:r>
            <a:r>
              <a:rPr sz="2600" spc="-60" dirty="0">
                <a:latin typeface="Georgia"/>
                <a:cs typeface="Georgia"/>
              </a:rPr>
              <a:t>are </a:t>
            </a:r>
            <a:r>
              <a:rPr sz="2600" spc="-40" dirty="0">
                <a:latin typeface="Georgia"/>
                <a:cs typeface="Georgia"/>
              </a:rPr>
              <a:t>paid </a:t>
            </a:r>
            <a:r>
              <a:rPr sz="2600" spc="-10" dirty="0">
                <a:latin typeface="Georgia"/>
                <a:cs typeface="Georgia"/>
              </a:rPr>
              <a:t>on </a:t>
            </a:r>
            <a:r>
              <a:rPr sz="2600" spc="-5" dirty="0">
                <a:latin typeface="Georgia"/>
                <a:cs typeface="Georgia"/>
              </a:rPr>
              <a:t>the  </a:t>
            </a:r>
            <a:r>
              <a:rPr sz="2600" spc="-50" dirty="0">
                <a:latin typeface="Georgia"/>
                <a:cs typeface="Georgia"/>
              </a:rPr>
              <a:t>basis </a:t>
            </a:r>
            <a:r>
              <a:rPr sz="2600" spc="-20" dirty="0">
                <a:latin typeface="Georgia"/>
                <a:cs typeface="Georgia"/>
              </a:rPr>
              <a:t>of </a:t>
            </a:r>
            <a:r>
              <a:rPr sz="2600" spc="-5" dirty="0">
                <a:latin typeface="Georgia"/>
                <a:cs typeface="Georgia"/>
              </a:rPr>
              <a:t>the </a:t>
            </a:r>
            <a:r>
              <a:rPr sz="2600" spc="-35" dirty="0">
                <a:latin typeface="Georgia"/>
                <a:cs typeface="Georgia"/>
              </a:rPr>
              <a:t>immediate </a:t>
            </a:r>
            <a:r>
              <a:rPr sz="2600" spc="-40" dirty="0">
                <a:latin typeface="Georgia"/>
                <a:cs typeface="Georgia"/>
              </a:rPr>
              <a:t>performance </a:t>
            </a:r>
            <a:r>
              <a:rPr sz="2600" spc="-20" dirty="0">
                <a:latin typeface="Georgia"/>
                <a:cs typeface="Georgia"/>
              </a:rPr>
              <a:t>of </a:t>
            </a:r>
            <a:r>
              <a:rPr sz="2600" spc="-5" dirty="0">
                <a:latin typeface="Georgia"/>
                <a:cs typeface="Georgia"/>
              </a:rPr>
              <a:t>the  </a:t>
            </a:r>
            <a:r>
              <a:rPr sz="2600" spc="-25" dirty="0">
                <a:latin typeface="Georgia"/>
                <a:cs typeface="Georgia"/>
              </a:rPr>
              <a:t>organization.</a:t>
            </a:r>
            <a:endParaRPr sz="2600">
              <a:latin typeface="Georgia"/>
              <a:cs typeface="Georgia"/>
            </a:endParaRPr>
          </a:p>
          <a:p>
            <a:pPr marL="12700" marR="5080" algn="just">
              <a:lnSpc>
                <a:spcPct val="100000"/>
              </a:lnSpc>
              <a:spcBef>
                <a:spcPts val="625"/>
              </a:spcBef>
            </a:pPr>
            <a:r>
              <a:rPr sz="2600" spc="-15" dirty="0">
                <a:latin typeface="Georgia"/>
                <a:cs typeface="Georgia"/>
              </a:rPr>
              <a:t>The </a:t>
            </a:r>
            <a:r>
              <a:rPr sz="2600" spc="-35" dirty="0">
                <a:latin typeface="Georgia"/>
                <a:cs typeface="Georgia"/>
              </a:rPr>
              <a:t>bonuses </a:t>
            </a:r>
            <a:r>
              <a:rPr sz="2600" spc="-60" dirty="0">
                <a:latin typeface="Georgia"/>
                <a:cs typeface="Georgia"/>
              </a:rPr>
              <a:t>are </a:t>
            </a:r>
            <a:r>
              <a:rPr sz="2600" spc="-40" dirty="0">
                <a:latin typeface="Georgia"/>
                <a:cs typeface="Georgia"/>
              </a:rPr>
              <a:t>usually deferred </a:t>
            </a:r>
            <a:r>
              <a:rPr sz="2600" spc="-55" dirty="0">
                <a:latin typeface="Georgia"/>
                <a:cs typeface="Georgia"/>
              </a:rPr>
              <a:t>over </a:t>
            </a:r>
            <a:r>
              <a:rPr sz="2600" spc="-65" dirty="0">
                <a:latin typeface="Georgia"/>
                <a:cs typeface="Georgia"/>
              </a:rPr>
              <a:t>a </a:t>
            </a:r>
            <a:r>
              <a:rPr sz="2600" spc="-30" dirty="0">
                <a:latin typeface="Georgia"/>
                <a:cs typeface="Georgia"/>
              </a:rPr>
              <a:t>period </a:t>
            </a:r>
            <a:r>
              <a:rPr sz="2600" spc="-20" dirty="0">
                <a:latin typeface="Georgia"/>
                <a:cs typeface="Georgia"/>
              </a:rPr>
              <a:t>of </a:t>
            </a:r>
            <a:r>
              <a:rPr sz="2600" spc="-25" dirty="0">
                <a:latin typeface="Georgia"/>
                <a:cs typeface="Georgia"/>
              </a:rPr>
              <a:t>time.  </a:t>
            </a:r>
            <a:r>
              <a:rPr sz="2600" spc="-15" dirty="0">
                <a:latin typeface="Georgia"/>
                <a:cs typeface="Georgia"/>
              </a:rPr>
              <a:t>The </a:t>
            </a:r>
            <a:r>
              <a:rPr sz="2600" spc="-25" dirty="0">
                <a:latin typeface="Georgia"/>
                <a:cs typeface="Georgia"/>
              </a:rPr>
              <a:t>short </a:t>
            </a:r>
            <a:r>
              <a:rPr sz="2600" spc="-35" dirty="0">
                <a:latin typeface="Georgia"/>
                <a:cs typeface="Georgia"/>
              </a:rPr>
              <a:t>term </a:t>
            </a:r>
            <a:r>
              <a:rPr sz="2600" spc="-60" dirty="0">
                <a:latin typeface="Georgia"/>
                <a:cs typeface="Georgia"/>
              </a:rPr>
              <a:t>pay </a:t>
            </a:r>
            <a:r>
              <a:rPr sz="2600" spc="-55" dirty="0">
                <a:latin typeface="Georgia"/>
                <a:cs typeface="Georgia"/>
              </a:rPr>
              <a:t>is </a:t>
            </a:r>
            <a:r>
              <a:rPr sz="2600" spc="-40" dirty="0">
                <a:latin typeface="Georgia"/>
                <a:cs typeface="Georgia"/>
              </a:rPr>
              <a:t>usually </a:t>
            </a:r>
            <a:r>
              <a:rPr sz="2600" spc="-25" dirty="0">
                <a:latin typeface="Georgia"/>
                <a:cs typeface="Georgia"/>
              </a:rPr>
              <a:t>fully </a:t>
            </a:r>
            <a:r>
              <a:rPr sz="2600" spc="-35" dirty="0">
                <a:latin typeface="Georgia"/>
                <a:cs typeface="Georgia"/>
              </a:rPr>
              <a:t>cash </a:t>
            </a:r>
            <a:r>
              <a:rPr sz="2600" spc="-40" dirty="0">
                <a:latin typeface="Georgia"/>
                <a:cs typeface="Georgia"/>
              </a:rPr>
              <a:t>based</a:t>
            </a:r>
            <a:r>
              <a:rPr sz="2600" spc="-360" dirty="0">
                <a:latin typeface="Georgia"/>
                <a:cs typeface="Georgia"/>
              </a:rPr>
              <a:t> </a:t>
            </a:r>
            <a:r>
              <a:rPr sz="2600" spc="-30" dirty="0">
                <a:latin typeface="Georgia"/>
                <a:cs typeface="Georgia"/>
              </a:rPr>
              <a:t>executive  </a:t>
            </a:r>
            <a:r>
              <a:rPr sz="2600" spc="-25" dirty="0">
                <a:latin typeface="Georgia"/>
                <a:cs typeface="Georgia"/>
              </a:rPr>
              <a:t>compensation</a:t>
            </a:r>
            <a:r>
              <a:rPr sz="2600" spc="-120" dirty="0">
                <a:latin typeface="Georgia"/>
                <a:cs typeface="Georgia"/>
              </a:rPr>
              <a:t> </a:t>
            </a:r>
            <a:r>
              <a:rPr sz="2600" spc="-20" dirty="0">
                <a:latin typeface="Georgia"/>
                <a:cs typeface="Georgia"/>
              </a:rPr>
              <a:t>component.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23"/>
              <a:ext cx="9143999" cy="10287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1357" y="0"/>
              <a:ext cx="4742641" cy="599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88207" cy="10205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828" y="52323"/>
              <a:ext cx="9145590" cy="90182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44500" y="784606"/>
            <a:ext cx="8013700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spc="-5" dirty="0">
                <a:solidFill>
                  <a:srgbClr val="04607A"/>
                </a:solidFill>
                <a:latin typeface="Carlito"/>
                <a:cs typeface="Carlito"/>
              </a:rPr>
              <a:t>The Long </a:t>
            </a:r>
            <a:r>
              <a:rPr sz="5000" spc="-114" dirty="0">
                <a:solidFill>
                  <a:srgbClr val="04607A"/>
                </a:solidFill>
                <a:latin typeface="Carlito"/>
                <a:cs typeface="Carlito"/>
              </a:rPr>
              <a:t>Term</a:t>
            </a:r>
            <a:r>
              <a:rPr sz="5000" spc="-100" dirty="0">
                <a:solidFill>
                  <a:srgbClr val="04607A"/>
                </a:solidFill>
                <a:latin typeface="Carlito"/>
                <a:cs typeface="Carlito"/>
              </a:rPr>
              <a:t> </a:t>
            </a:r>
            <a:r>
              <a:rPr sz="5000" spc="-70" dirty="0">
                <a:solidFill>
                  <a:srgbClr val="04607A"/>
                </a:solidFill>
                <a:latin typeface="Carlito"/>
                <a:cs typeface="Carlito"/>
              </a:rPr>
              <a:t>Pay</a:t>
            </a:r>
            <a:endParaRPr sz="500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48640" y="1969642"/>
            <a:ext cx="469391" cy="3505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" y="3118434"/>
            <a:ext cx="469391" cy="3508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" y="4624400"/>
            <a:ext cx="469391" cy="3508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10564" y="1908175"/>
            <a:ext cx="7678420" cy="414782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233045">
              <a:lnSpc>
                <a:spcPts val="2810"/>
              </a:lnSpc>
              <a:spcBef>
                <a:spcPts val="455"/>
              </a:spcBef>
            </a:pPr>
            <a:r>
              <a:rPr sz="2600" spc="-15" dirty="0">
                <a:latin typeface="Georgia"/>
                <a:cs typeface="Georgia"/>
              </a:rPr>
              <a:t>The long </a:t>
            </a:r>
            <a:r>
              <a:rPr sz="2600" spc="-35" dirty="0">
                <a:latin typeface="Georgia"/>
                <a:cs typeface="Georgia"/>
              </a:rPr>
              <a:t>term </a:t>
            </a:r>
            <a:r>
              <a:rPr sz="2600" spc="-60" dirty="0">
                <a:latin typeface="Georgia"/>
                <a:cs typeface="Georgia"/>
              </a:rPr>
              <a:t>pay </a:t>
            </a:r>
            <a:r>
              <a:rPr sz="2600" spc="-55" dirty="0">
                <a:latin typeface="Georgia"/>
                <a:cs typeface="Georgia"/>
              </a:rPr>
              <a:t>is </a:t>
            </a:r>
            <a:r>
              <a:rPr sz="2600" spc="-15" dirty="0">
                <a:latin typeface="Georgia"/>
                <a:cs typeface="Georgia"/>
              </a:rPr>
              <a:t>about </a:t>
            </a:r>
            <a:r>
              <a:rPr sz="2600" spc="-5" dirty="0">
                <a:latin typeface="Georgia"/>
                <a:cs typeface="Georgia"/>
              </a:rPr>
              <a:t>the </a:t>
            </a:r>
            <a:r>
              <a:rPr sz="2600" spc="-15" dirty="0">
                <a:solidFill>
                  <a:srgbClr val="FF0000"/>
                </a:solidFill>
                <a:latin typeface="Georgia"/>
                <a:cs typeface="Georgia"/>
              </a:rPr>
              <a:t>stock </a:t>
            </a:r>
            <a:r>
              <a:rPr sz="2600" spc="-30" dirty="0">
                <a:solidFill>
                  <a:srgbClr val="FF0000"/>
                </a:solidFill>
                <a:latin typeface="Georgia"/>
                <a:cs typeface="Georgia"/>
              </a:rPr>
              <a:t>options,</a:t>
            </a:r>
            <a:r>
              <a:rPr sz="2600" spc="-32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600" spc="-55" dirty="0">
                <a:solidFill>
                  <a:srgbClr val="FF0000"/>
                </a:solidFill>
                <a:latin typeface="Georgia"/>
                <a:cs typeface="Georgia"/>
              </a:rPr>
              <a:t>shares,  </a:t>
            </a:r>
            <a:r>
              <a:rPr sz="2600" spc="-30" dirty="0">
                <a:solidFill>
                  <a:srgbClr val="FF0000"/>
                </a:solidFill>
                <a:latin typeface="Georgia"/>
                <a:cs typeface="Georgia"/>
              </a:rPr>
              <a:t>restricted </a:t>
            </a:r>
            <a:r>
              <a:rPr sz="2600" spc="-25" dirty="0">
                <a:solidFill>
                  <a:srgbClr val="FF0000"/>
                </a:solidFill>
                <a:latin typeface="Georgia"/>
                <a:cs typeface="Georgia"/>
              </a:rPr>
              <a:t>stocks </a:t>
            </a:r>
            <a:r>
              <a:rPr sz="2600" spc="-35" dirty="0">
                <a:solidFill>
                  <a:srgbClr val="FF0000"/>
                </a:solidFill>
                <a:latin typeface="Georgia"/>
                <a:cs typeface="Georgia"/>
              </a:rPr>
              <a:t>and </a:t>
            </a:r>
            <a:r>
              <a:rPr sz="2600" spc="-60" dirty="0">
                <a:solidFill>
                  <a:srgbClr val="FF0000"/>
                </a:solidFill>
                <a:latin typeface="Georgia"/>
                <a:cs typeface="Georgia"/>
              </a:rPr>
              <a:t>pay </a:t>
            </a:r>
            <a:r>
              <a:rPr sz="2600" spc="-40" dirty="0">
                <a:solidFill>
                  <a:srgbClr val="FF0000"/>
                </a:solidFill>
                <a:latin typeface="Georgia"/>
                <a:cs typeface="Georgia"/>
              </a:rPr>
              <a:t>based </a:t>
            </a:r>
            <a:r>
              <a:rPr sz="2600" spc="-10" dirty="0">
                <a:solidFill>
                  <a:srgbClr val="FF0000"/>
                </a:solidFill>
                <a:latin typeface="Georgia"/>
                <a:cs typeface="Georgia"/>
              </a:rPr>
              <a:t>on </a:t>
            </a:r>
            <a:r>
              <a:rPr sz="2600" spc="-5" dirty="0">
                <a:solidFill>
                  <a:srgbClr val="FF0000"/>
                </a:solidFill>
                <a:latin typeface="Georgia"/>
                <a:cs typeface="Georgia"/>
              </a:rPr>
              <a:t>the </a:t>
            </a:r>
            <a:r>
              <a:rPr sz="2600" spc="-40" dirty="0">
                <a:solidFill>
                  <a:srgbClr val="FF0000"/>
                </a:solidFill>
                <a:latin typeface="Georgia"/>
                <a:cs typeface="Georgia"/>
              </a:rPr>
              <a:t>performance  </a:t>
            </a:r>
            <a:r>
              <a:rPr sz="2600" spc="-35" dirty="0">
                <a:solidFill>
                  <a:srgbClr val="FF0000"/>
                </a:solidFill>
                <a:latin typeface="Georgia"/>
                <a:cs typeface="Georgia"/>
              </a:rPr>
              <a:t>against </a:t>
            </a:r>
            <a:r>
              <a:rPr sz="2600" spc="-5" dirty="0">
                <a:solidFill>
                  <a:srgbClr val="FF0000"/>
                </a:solidFill>
                <a:latin typeface="Georgia"/>
                <a:cs typeface="Georgia"/>
              </a:rPr>
              <a:t>the</a:t>
            </a:r>
            <a:r>
              <a:rPr sz="2600" spc="-7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600" spc="-35" dirty="0">
                <a:solidFill>
                  <a:srgbClr val="FF0000"/>
                </a:solidFill>
                <a:latin typeface="Georgia"/>
                <a:cs typeface="Georgia"/>
              </a:rPr>
              <a:t>index.</a:t>
            </a:r>
            <a:endParaRPr sz="2600">
              <a:latin typeface="Georgia"/>
              <a:cs typeface="Georgia"/>
            </a:endParaRPr>
          </a:p>
          <a:p>
            <a:pPr marL="12700" marR="5080">
              <a:lnSpc>
                <a:spcPct val="90000"/>
              </a:lnSpc>
              <a:spcBef>
                <a:spcPts val="575"/>
              </a:spcBef>
            </a:pPr>
            <a:r>
              <a:rPr sz="2600" spc="-15" dirty="0">
                <a:latin typeface="Georgia"/>
                <a:cs typeface="Georgia"/>
              </a:rPr>
              <a:t>The </a:t>
            </a:r>
            <a:r>
              <a:rPr sz="2600" spc="-40" dirty="0">
                <a:latin typeface="Georgia"/>
                <a:cs typeface="Georgia"/>
              </a:rPr>
              <a:t>shareholders </a:t>
            </a:r>
            <a:r>
              <a:rPr sz="2600" spc="-35" dirty="0">
                <a:latin typeface="Georgia"/>
                <a:cs typeface="Georgia"/>
              </a:rPr>
              <a:t>use </a:t>
            </a:r>
            <a:r>
              <a:rPr sz="2600" spc="-20" dirty="0">
                <a:latin typeface="Georgia"/>
                <a:cs typeface="Georgia"/>
              </a:rPr>
              <a:t>these </a:t>
            </a:r>
            <a:r>
              <a:rPr sz="2600" spc="-10" dirty="0">
                <a:latin typeface="Georgia"/>
                <a:cs typeface="Georgia"/>
              </a:rPr>
              <a:t>long </a:t>
            </a:r>
            <a:r>
              <a:rPr sz="2600" spc="-30" dirty="0">
                <a:latin typeface="Georgia"/>
                <a:cs typeface="Georgia"/>
              </a:rPr>
              <a:t>term </a:t>
            </a:r>
            <a:r>
              <a:rPr sz="2600" spc="-25" dirty="0">
                <a:latin typeface="Georgia"/>
                <a:cs typeface="Georgia"/>
              </a:rPr>
              <a:t>compensation  components </a:t>
            </a:r>
            <a:r>
              <a:rPr sz="2600" spc="-5" dirty="0">
                <a:latin typeface="Georgia"/>
                <a:cs typeface="Georgia"/>
              </a:rPr>
              <a:t>to </a:t>
            </a:r>
            <a:r>
              <a:rPr sz="2600" spc="-20" dirty="0">
                <a:solidFill>
                  <a:srgbClr val="FF0000"/>
                </a:solidFill>
                <a:latin typeface="Georgia"/>
                <a:cs typeface="Georgia"/>
              </a:rPr>
              <a:t>protect </a:t>
            </a:r>
            <a:r>
              <a:rPr sz="2600" spc="-5" dirty="0">
                <a:solidFill>
                  <a:srgbClr val="FF0000"/>
                </a:solidFill>
                <a:latin typeface="Georgia"/>
                <a:cs typeface="Georgia"/>
              </a:rPr>
              <a:t>the </a:t>
            </a:r>
            <a:r>
              <a:rPr sz="2600" spc="-35" dirty="0">
                <a:solidFill>
                  <a:srgbClr val="FF0000"/>
                </a:solidFill>
                <a:latin typeface="Georgia"/>
                <a:cs typeface="Georgia"/>
              </a:rPr>
              <a:t>value </a:t>
            </a:r>
            <a:r>
              <a:rPr sz="2600" spc="-20" dirty="0">
                <a:solidFill>
                  <a:srgbClr val="FF0000"/>
                </a:solidFill>
                <a:latin typeface="Georgia"/>
                <a:cs typeface="Georgia"/>
              </a:rPr>
              <a:t>of </a:t>
            </a:r>
            <a:r>
              <a:rPr sz="2600" spc="-5" dirty="0">
                <a:solidFill>
                  <a:srgbClr val="FF0000"/>
                </a:solidFill>
                <a:latin typeface="Georgia"/>
                <a:cs typeface="Georgia"/>
              </a:rPr>
              <a:t>the </a:t>
            </a:r>
            <a:r>
              <a:rPr sz="2600" spc="-25" dirty="0">
                <a:solidFill>
                  <a:srgbClr val="FF0000"/>
                </a:solidFill>
                <a:latin typeface="Georgia"/>
                <a:cs typeface="Georgia"/>
              </a:rPr>
              <a:t>organization  </a:t>
            </a:r>
            <a:r>
              <a:rPr sz="2600" spc="-35" dirty="0">
                <a:solidFill>
                  <a:srgbClr val="FF0000"/>
                </a:solidFill>
                <a:latin typeface="Georgia"/>
                <a:cs typeface="Georgia"/>
              </a:rPr>
              <a:t>and </a:t>
            </a:r>
            <a:r>
              <a:rPr sz="2600" spc="-15" dirty="0">
                <a:solidFill>
                  <a:srgbClr val="FF0000"/>
                </a:solidFill>
                <a:latin typeface="Georgia"/>
                <a:cs typeface="Georgia"/>
              </a:rPr>
              <a:t>betting </a:t>
            </a:r>
            <a:r>
              <a:rPr sz="2600" spc="-20" dirty="0">
                <a:solidFill>
                  <a:srgbClr val="FF0000"/>
                </a:solidFill>
                <a:latin typeface="Georgia"/>
                <a:cs typeface="Georgia"/>
              </a:rPr>
              <a:t>of </a:t>
            </a:r>
            <a:r>
              <a:rPr sz="2600" spc="-5" dirty="0">
                <a:solidFill>
                  <a:srgbClr val="FF0000"/>
                </a:solidFill>
                <a:latin typeface="Georgia"/>
                <a:cs typeface="Georgia"/>
              </a:rPr>
              <a:t>the </a:t>
            </a:r>
            <a:r>
              <a:rPr sz="2600" spc="-15" dirty="0">
                <a:solidFill>
                  <a:srgbClr val="FF0000"/>
                </a:solidFill>
                <a:latin typeface="Georgia"/>
                <a:cs typeface="Georgia"/>
              </a:rPr>
              <a:t>top </a:t>
            </a:r>
            <a:r>
              <a:rPr sz="2600" spc="-35" dirty="0">
                <a:solidFill>
                  <a:srgbClr val="FF0000"/>
                </a:solidFill>
                <a:latin typeface="Georgia"/>
                <a:cs typeface="Georgia"/>
              </a:rPr>
              <a:t>executives </a:t>
            </a:r>
            <a:r>
              <a:rPr sz="2600" spc="-10" dirty="0">
                <a:latin typeface="Georgia"/>
                <a:cs typeface="Georgia"/>
              </a:rPr>
              <a:t>on </a:t>
            </a:r>
            <a:r>
              <a:rPr sz="2600" spc="-5" dirty="0">
                <a:latin typeface="Georgia"/>
                <a:cs typeface="Georgia"/>
              </a:rPr>
              <a:t>the </a:t>
            </a:r>
            <a:r>
              <a:rPr sz="2600" spc="-35" dirty="0">
                <a:latin typeface="Georgia"/>
                <a:cs typeface="Georgia"/>
              </a:rPr>
              <a:t>growing</a:t>
            </a:r>
            <a:r>
              <a:rPr sz="2600" spc="-365" dirty="0">
                <a:latin typeface="Georgia"/>
                <a:cs typeface="Georgia"/>
              </a:rPr>
              <a:t> </a:t>
            </a:r>
            <a:r>
              <a:rPr sz="2600" spc="-35" dirty="0">
                <a:latin typeface="Georgia"/>
                <a:cs typeface="Georgia"/>
              </a:rPr>
              <a:t>value  </a:t>
            </a:r>
            <a:r>
              <a:rPr sz="2600" spc="-20" dirty="0">
                <a:latin typeface="Georgia"/>
                <a:cs typeface="Georgia"/>
              </a:rPr>
              <a:t>of </a:t>
            </a:r>
            <a:r>
              <a:rPr sz="2600" spc="-5" dirty="0">
                <a:latin typeface="Georgia"/>
                <a:cs typeface="Georgia"/>
              </a:rPr>
              <a:t>the </a:t>
            </a:r>
            <a:r>
              <a:rPr sz="2600" spc="-20" dirty="0">
                <a:latin typeface="Georgia"/>
                <a:cs typeface="Georgia"/>
              </a:rPr>
              <a:t>organization </a:t>
            </a:r>
            <a:r>
              <a:rPr sz="2600" spc="-10" dirty="0">
                <a:latin typeface="Georgia"/>
                <a:cs typeface="Georgia"/>
              </a:rPr>
              <a:t>on </a:t>
            </a:r>
            <a:r>
              <a:rPr sz="2600" spc="-5" dirty="0">
                <a:latin typeface="Georgia"/>
                <a:cs typeface="Georgia"/>
              </a:rPr>
              <a:t>the</a:t>
            </a:r>
            <a:r>
              <a:rPr sz="2600" spc="-200" dirty="0">
                <a:latin typeface="Georgia"/>
                <a:cs typeface="Georgia"/>
              </a:rPr>
              <a:t> </a:t>
            </a:r>
            <a:r>
              <a:rPr sz="2600" spc="-45" dirty="0">
                <a:latin typeface="Georgia"/>
                <a:cs typeface="Georgia"/>
              </a:rPr>
              <a:t>market.</a:t>
            </a:r>
            <a:endParaRPr sz="2600">
              <a:latin typeface="Georgia"/>
              <a:cs typeface="Georgia"/>
            </a:endParaRPr>
          </a:p>
          <a:p>
            <a:pPr marL="12700" marR="198120">
              <a:lnSpc>
                <a:spcPct val="90000"/>
              </a:lnSpc>
              <a:spcBef>
                <a:spcPts val="625"/>
              </a:spcBef>
            </a:pPr>
            <a:r>
              <a:rPr sz="2600" spc="-15" dirty="0">
                <a:latin typeface="Georgia"/>
                <a:cs typeface="Georgia"/>
              </a:rPr>
              <a:t>The long </a:t>
            </a:r>
            <a:r>
              <a:rPr sz="2600" spc="-30" dirty="0">
                <a:latin typeface="Georgia"/>
                <a:cs typeface="Georgia"/>
              </a:rPr>
              <a:t>term </a:t>
            </a:r>
            <a:r>
              <a:rPr sz="2600" spc="-25" dirty="0">
                <a:latin typeface="Georgia"/>
                <a:cs typeface="Georgia"/>
              </a:rPr>
              <a:t>compensation </a:t>
            </a:r>
            <a:r>
              <a:rPr sz="2600" spc="-20" dirty="0">
                <a:latin typeface="Georgia"/>
                <a:cs typeface="Georgia"/>
              </a:rPr>
              <a:t>components </a:t>
            </a:r>
            <a:r>
              <a:rPr sz="2600" spc="-25" dirty="0">
                <a:latin typeface="Georgia"/>
                <a:cs typeface="Georgia"/>
              </a:rPr>
              <a:t>can </a:t>
            </a:r>
            <a:r>
              <a:rPr sz="2600" spc="-15" dirty="0">
                <a:latin typeface="Georgia"/>
                <a:cs typeface="Georgia"/>
              </a:rPr>
              <a:t>be  </a:t>
            </a:r>
            <a:r>
              <a:rPr sz="2600" spc="-25" dirty="0">
                <a:latin typeface="Georgia"/>
                <a:cs typeface="Georgia"/>
              </a:rPr>
              <a:t>realized </a:t>
            </a:r>
            <a:r>
              <a:rPr sz="2600" spc="-35" dirty="0">
                <a:latin typeface="Georgia"/>
                <a:cs typeface="Georgia"/>
              </a:rPr>
              <a:t>just </a:t>
            </a:r>
            <a:r>
              <a:rPr sz="2600" spc="-25" dirty="0">
                <a:latin typeface="Georgia"/>
                <a:cs typeface="Georgia"/>
              </a:rPr>
              <a:t>in </a:t>
            </a:r>
            <a:r>
              <a:rPr sz="2600" spc="-35" dirty="0">
                <a:latin typeface="Georgia"/>
                <a:cs typeface="Georgia"/>
              </a:rPr>
              <a:t>case, </a:t>
            </a:r>
            <a:r>
              <a:rPr sz="2600" spc="-5" dirty="0">
                <a:latin typeface="Georgia"/>
                <a:cs typeface="Georgia"/>
              </a:rPr>
              <a:t>the </a:t>
            </a:r>
            <a:r>
              <a:rPr sz="2600" spc="-15" dirty="0">
                <a:latin typeface="Georgia"/>
                <a:cs typeface="Georgia"/>
              </a:rPr>
              <a:t>stock </a:t>
            </a:r>
            <a:r>
              <a:rPr sz="2600" spc="-40" dirty="0">
                <a:latin typeface="Georgia"/>
                <a:cs typeface="Georgia"/>
              </a:rPr>
              <a:t>price </a:t>
            </a:r>
            <a:r>
              <a:rPr sz="2600" spc="-20" dirty="0">
                <a:latin typeface="Georgia"/>
                <a:cs typeface="Georgia"/>
              </a:rPr>
              <a:t>of </a:t>
            </a:r>
            <a:r>
              <a:rPr sz="2600" spc="-5" dirty="0">
                <a:latin typeface="Georgia"/>
                <a:cs typeface="Georgia"/>
              </a:rPr>
              <a:t>the  </a:t>
            </a:r>
            <a:r>
              <a:rPr sz="2600" spc="-20" dirty="0">
                <a:latin typeface="Georgia"/>
                <a:cs typeface="Georgia"/>
              </a:rPr>
              <a:t>organization </a:t>
            </a:r>
            <a:r>
              <a:rPr sz="2600" spc="-55" dirty="0">
                <a:latin typeface="Georgia"/>
                <a:cs typeface="Georgia"/>
              </a:rPr>
              <a:t>grows. </a:t>
            </a:r>
            <a:r>
              <a:rPr sz="2600" spc="-15" dirty="0">
                <a:latin typeface="Georgia"/>
                <a:cs typeface="Georgia"/>
              </a:rPr>
              <a:t>The long </a:t>
            </a:r>
            <a:r>
              <a:rPr sz="2600" spc="-35" dirty="0">
                <a:latin typeface="Georgia"/>
                <a:cs typeface="Georgia"/>
              </a:rPr>
              <a:t>term </a:t>
            </a:r>
            <a:r>
              <a:rPr sz="2600" spc="-60" dirty="0">
                <a:latin typeface="Georgia"/>
                <a:cs typeface="Georgia"/>
              </a:rPr>
              <a:t>pay </a:t>
            </a:r>
            <a:r>
              <a:rPr sz="2600" spc="-15" dirty="0">
                <a:latin typeface="Georgia"/>
                <a:cs typeface="Georgia"/>
              </a:rPr>
              <a:t>component</a:t>
            </a:r>
            <a:r>
              <a:rPr sz="2600" spc="-254" dirty="0">
                <a:latin typeface="Georgia"/>
                <a:cs typeface="Georgia"/>
              </a:rPr>
              <a:t> </a:t>
            </a:r>
            <a:r>
              <a:rPr sz="2600" spc="-55" dirty="0">
                <a:latin typeface="Georgia"/>
                <a:cs typeface="Georgia"/>
              </a:rPr>
              <a:t>is  </a:t>
            </a:r>
            <a:r>
              <a:rPr sz="2600" spc="-40" dirty="0">
                <a:latin typeface="Georgia"/>
                <a:cs typeface="Georgia"/>
              </a:rPr>
              <a:t>usually </a:t>
            </a:r>
            <a:r>
              <a:rPr sz="2600" spc="-30" dirty="0">
                <a:solidFill>
                  <a:srgbClr val="FF0000"/>
                </a:solidFill>
                <a:latin typeface="Georgia"/>
                <a:cs typeface="Georgia"/>
              </a:rPr>
              <a:t>non-cash</a:t>
            </a:r>
            <a:r>
              <a:rPr sz="2600" spc="-6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600" spc="-40" dirty="0">
                <a:solidFill>
                  <a:srgbClr val="FF0000"/>
                </a:solidFill>
                <a:latin typeface="Georgia"/>
                <a:cs typeface="Georgia"/>
              </a:rPr>
              <a:t>based</a:t>
            </a:r>
            <a:r>
              <a:rPr sz="2600" spc="-40" dirty="0">
                <a:latin typeface="Georgia"/>
                <a:cs typeface="Georgia"/>
              </a:rPr>
              <a:t>.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23"/>
              <a:ext cx="9143999" cy="10287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1357" y="0"/>
              <a:ext cx="4742641" cy="599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88207" cy="10205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828" y="52323"/>
              <a:ext cx="9145590" cy="90182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44500" y="331978"/>
            <a:ext cx="794512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b="1" spc="-30" dirty="0">
                <a:solidFill>
                  <a:srgbClr val="04607A"/>
                </a:solidFill>
                <a:latin typeface="Carlito"/>
                <a:cs typeface="Carlito"/>
              </a:rPr>
              <a:t>Types </a:t>
            </a:r>
            <a:r>
              <a:rPr sz="4500" b="1" dirty="0">
                <a:solidFill>
                  <a:srgbClr val="04607A"/>
                </a:solidFill>
                <a:latin typeface="Carlito"/>
                <a:cs typeface="Carlito"/>
              </a:rPr>
              <a:t>of </a:t>
            </a:r>
            <a:r>
              <a:rPr sz="4500" b="1" spc="-25" dirty="0">
                <a:solidFill>
                  <a:srgbClr val="04607A"/>
                </a:solidFill>
                <a:latin typeface="Carlito"/>
                <a:cs typeface="Carlito"/>
              </a:rPr>
              <a:t>Executive</a:t>
            </a:r>
            <a:r>
              <a:rPr sz="4500" b="1" spc="15" dirty="0">
                <a:solidFill>
                  <a:srgbClr val="04607A"/>
                </a:solidFill>
                <a:latin typeface="Carlito"/>
                <a:cs typeface="Carlito"/>
              </a:rPr>
              <a:t> </a:t>
            </a:r>
            <a:r>
              <a:rPr sz="4500" b="1" spc="-10" dirty="0">
                <a:solidFill>
                  <a:srgbClr val="04607A"/>
                </a:solidFill>
                <a:latin typeface="Carlito"/>
                <a:cs typeface="Carlito"/>
              </a:rPr>
              <a:t>Compensation</a:t>
            </a:r>
            <a:endParaRPr sz="450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48640" y="3151962"/>
            <a:ext cx="396240" cy="2959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" y="4091304"/>
            <a:ext cx="396240" cy="29565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10564" y="1891411"/>
            <a:ext cx="7651115" cy="357949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20"/>
              </a:spcBef>
            </a:pPr>
            <a:r>
              <a:rPr sz="2200" spc="-35" dirty="0">
                <a:latin typeface="Georgia"/>
                <a:cs typeface="Georgia"/>
              </a:rPr>
              <a:t>There </a:t>
            </a:r>
            <a:r>
              <a:rPr sz="2200" spc="-60" dirty="0">
                <a:latin typeface="Georgia"/>
                <a:cs typeface="Georgia"/>
              </a:rPr>
              <a:t>are </a:t>
            </a:r>
            <a:r>
              <a:rPr sz="2200" spc="-45" dirty="0">
                <a:latin typeface="Georgia"/>
                <a:cs typeface="Georgia"/>
              </a:rPr>
              <a:t>many </a:t>
            </a:r>
            <a:r>
              <a:rPr sz="2200" spc="-30" dirty="0">
                <a:latin typeface="Georgia"/>
                <a:cs typeface="Georgia"/>
              </a:rPr>
              <a:t>different </a:t>
            </a:r>
            <a:r>
              <a:rPr sz="2200" spc="-45" dirty="0">
                <a:latin typeface="Georgia"/>
                <a:cs typeface="Georgia"/>
              </a:rPr>
              <a:t>forms </a:t>
            </a:r>
            <a:r>
              <a:rPr sz="2200" spc="-20" dirty="0">
                <a:latin typeface="Georgia"/>
                <a:cs typeface="Georgia"/>
              </a:rPr>
              <a:t>of </a:t>
            </a:r>
            <a:r>
              <a:rPr sz="2200" spc="-30" dirty="0">
                <a:latin typeface="Georgia"/>
                <a:cs typeface="Georgia"/>
              </a:rPr>
              <a:t>executive </a:t>
            </a:r>
            <a:r>
              <a:rPr sz="2200" spc="-25" dirty="0">
                <a:latin typeface="Georgia"/>
                <a:cs typeface="Georgia"/>
              </a:rPr>
              <a:t>compensation </a:t>
            </a:r>
            <a:r>
              <a:rPr sz="2200" spc="-15" dirty="0">
                <a:latin typeface="Georgia"/>
                <a:cs typeface="Georgia"/>
              </a:rPr>
              <a:t>that  </a:t>
            </a:r>
            <a:r>
              <a:rPr sz="2200" spc="-30" dirty="0">
                <a:latin typeface="Georgia"/>
                <a:cs typeface="Georgia"/>
              </a:rPr>
              <a:t>offer </a:t>
            </a:r>
            <a:r>
              <a:rPr sz="2200" spc="-55" dirty="0">
                <a:latin typeface="Georgia"/>
                <a:cs typeface="Georgia"/>
              </a:rPr>
              <a:t>a </a:t>
            </a:r>
            <a:r>
              <a:rPr sz="2200" spc="-35" dirty="0">
                <a:latin typeface="Georgia"/>
                <a:cs typeface="Georgia"/>
              </a:rPr>
              <a:t>variety </a:t>
            </a:r>
            <a:r>
              <a:rPr sz="2200" spc="-20" dirty="0">
                <a:latin typeface="Georgia"/>
                <a:cs typeface="Georgia"/>
              </a:rPr>
              <a:t>of </a:t>
            </a:r>
            <a:r>
              <a:rPr sz="2200" spc="-35" dirty="0">
                <a:latin typeface="Georgia"/>
                <a:cs typeface="Georgia"/>
              </a:rPr>
              <a:t>tax </a:t>
            </a:r>
            <a:r>
              <a:rPr sz="2200" spc="-15" dirty="0">
                <a:latin typeface="Georgia"/>
                <a:cs typeface="Georgia"/>
              </a:rPr>
              <a:t>benefits </a:t>
            </a:r>
            <a:r>
              <a:rPr sz="2200" spc="-30" dirty="0">
                <a:latin typeface="Georgia"/>
                <a:cs typeface="Georgia"/>
              </a:rPr>
              <a:t>and </a:t>
            </a:r>
            <a:r>
              <a:rPr sz="2200" spc="-35" dirty="0">
                <a:latin typeface="Georgia"/>
                <a:cs typeface="Georgia"/>
              </a:rPr>
              <a:t>performance incentives.</a:t>
            </a:r>
            <a:r>
              <a:rPr sz="2200" spc="-290" dirty="0">
                <a:latin typeface="Georgia"/>
                <a:cs typeface="Georgia"/>
              </a:rPr>
              <a:t> </a:t>
            </a:r>
            <a:r>
              <a:rPr sz="2200" spc="-50" dirty="0">
                <a:latin typeface="Georgia"/>
                <a:cs typeface="Georgia"/>
              </a:rPr>
              <a:t>Below  </a:t>
            </a:r>
            <a:r>
              <a:rPr sz="2200" spc="-60" dirty="0">
                <a:latin typeface="Georgia"/>
                <a:cs typeface="Georgia"/>
              </a:rPr>
              <a:t>are </a:t>
            </a:r>
            <a:r>
              <a:rPr sz="2200" spc="-5" dirty="0">
                <a:latin typeface="Georgia"/>
                <a:cs typeface="Georgia"/>
              </a:rPr>
              <a:t>the </a:t>
            </a:r>
            <a:r>
              <a:rPr sz="2200" spc="-25" dirty="0">
                <a:latin typeface="Georgia"/>
                <a:cs typeface="Georgia"/>
              </a:rPr>
              <a:t>most common</a:t>
            </a:r>
            <a:r>
              <a:rPr sz="2200" spc="-150" dirty="0">
                <a:latin typeface="Georgia"/>
                <a:cs typeface="Georgia"/>
              </a:rPr>
              <a:t> </a:t>
            </a:r>
            <a:r>
              <a:rPr sz="2200" spc="-55" dirty="0">
                <a:latin typeface="Georgia"/>
                <a:cs typeface="Georgia"/>
              </a:rPr>
              <a:t>forms: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00">
              <a:latin typeface="Georgia"/>
              <a:cs typeface="Georgia"/>
            </a:endParaRPr>
          </a:p>
          <a:p>
            <a:pPr marL="12700">
              <a:lnSpc>
                <a:spcPts val="2375"/>
              </a:lnSpc>
            </a:pPr>
            <a:r>
              <a:rPr sz="2200" b="1" spc="65" dirty="0">
                <a:latin typeface="Times New Roman"/>
                <a:cs typeface="Times New Roman"/>
              </a:rPr>
              <a:t>Cash </a:t>
            </a:r>
            <a:r>
              <a:rPr sz="2200" b="1" spc="135" dirty="0">
                <a:latin typeface="Times New Roman"/>
                <a:cs typeface="Times New Roman"/>
              </a:rPr>
              <a:t>Compensation </a:t>
            </a:r>
            <a:r>
              <a:rPr sz="2200" spc="-125" dirty="0">
                <a:latin typeface="Arial"/>
                <a:cs typeface="Arial"/>
              </a:rPr>
              <a:t>– </a:t>
            </a:r>
            <a:r>
              <a:rPr sz="2200" spc="-35" dirty="0">
                <a:latin typeface="Georgia"/>
                <a:cs typeface="Georgia"/>
              </a:rPr>
              <a:t>This </a:t>
            </a:r>
            <a:r>
              <a:rPr sz="2200" spc="-45" dirty="0">
                <a:latin typeface="Georgia"/>
                <a:cs typeface="Georgia"/>
              </a:rPr>
              <a:t>is </a:t>
            </a:r>
            <a:r>
              <a:rPr sz="2200" spc="-5" dirty="0">
                <a:latin typeface="Georgia"/>
                <a:cs typeface="Georgia"/>
              </a:rPr>
              <a:t>the </a:t>
            </a:r>
            <a:r>
              <a:rPr sz="2200" spc="-40" dirty="0">
                <a:latin typeface="Georgia"/>
                <a:cs typeface="Georgia"/>
              </a:rPr>
              <a:t>sum </a:t>
            </a:r>
            <a:r>
              <a:rPr sz="2200" spc="-20" dirty="0">
                <a:latin typeface="Georgia"/>
                <a:cs typeface="Georgia"/>
              </a:rPr>
              <a:t>of </a:t>
            </a:r>
            <a:r>
              <a:rPr sz="2200" spc="-30" dirty="0">
                <a:latin typeface="Georgia"/>
                <a:cs typeface="Georgia"/>
              </a:rPr>
              <a:t>all </a:t>
            </a:r>
            <a:r>
              <a:rPr sz="2200" spc="-40" dirty="0">
                <a:latin typeface="Georgia"/>
                <a:cs typeface="Georgia"/>
              </a:rPr>
              <a:t>standard</a:t>
            </a:r>
            <a:r>
              <a:rPr sz="2200" spc="-390" dirty="0">
                <a:latin typeface="Georgia"/>
                <a:cs typeface="Georgia"/>
              </a:rPr>
              <a:t> </a:t>
            </a:r>
            <a:r>
              <a:rPr sz="2200" spc="-35" dirty="0">
                <a:latin typeface="Georgia"/>
                <a:cs typeface="Georgia"/>
              </a:rPr>
              <a:t>cash</a:t>
            </a:r>
            <a:endParaRPr sz="2200">
              <a:latin typeface="Georgia"/>
              <a:cs typeface="Georgia"/>
            </a:endParaRPr>
          </a:p>
          <a:p>
            <a:pPr marL="12700">
              <a:lnSpc>
                <a:spcPts val="2375"/>
              </a:lnSpc>
            </a:pPr>
            <a:r>
              <a:rPr sz="2200" spc="-40" dirty="0">
                <a:latin typeface="Georgia"/>
                <a:cs typeface="Georgia"/>
              </a:rPr>
              <a:t>salary</a:t>
            </a:r>
            <a:r>
              <a:rPr sz="2200" spc="-100" dirty="0">
                <a:latin typeface="Georgia"/>
                <a:cs typeface="Georgia"/>
              </a:rPr>
              <a:t> </a:t>
            </a:r>
            <a:r>
              <a:rPr sz="2200" spc="-25" dirty="0">
                <a:latin typeface="Georgia"/>
                <a:cs typeface="Georgia"/>
              </a:rPr>
              <a:t>compensation</a:t>
            </a:r>
            <a:r>
              <a:rPr sz="2200" spc="-60" dirty="0">
                <a:latin typeface="Georgia"/>
                <a:cs typeface="Georgia"/>
              </a:rPr>
              <a:t> </a:t>
            </a:r>
            <a:r>
              <a:rPr sz="2200" spc="-15" dirty="0">
                <a:latin typeface="Georgia"/>
                <a:cs typeface="Georgia"/>
              </a:rPr>
              <a:t>that</a:t>
            </a:r>
            <a:r>
              <a:rPr sz="2200" spc="-65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the</a:t>
            </a:r>
            <a:r>
              <a:rPr sz="2200" spc="-90" dirty="0">
                <a:latin typeface="Georgia"/>
                <a:cs typeface="Georgia"/>
              </a:rPr>
              <a:t> </a:t>
            </a:r>
            <a:r>
              <a:rPr sz="2200" spc="-30" dirty="0">
                <a:latin typeface="Georgia"/>
                <a:cs typeface="Georgia"/>
              </a:rPr>
              <a:t>executive</a:t>
            </a:r>
            <a:r>
              <a:rPr sz="2200" spc="-70" dirty="0">
                <a:latin typeface="Georgia"/>
                <a:cs typeface="Georgia"/>
              </a:rPr>
              <a:t> </a:t>
            </a:r>
            <a:r>
              <a:rPr sz="2200" spc="-50" dirty="0">
                <a:latin typeface="Georgia"/>
                <a:cs typeface="Georgia"/>
              </a:rPr>
              <a:t>receives</a:t>
            </a:r>
            <a:r>
              <a:rPr sz="2200" spc="-40" dirty="0">
                <a:latin typeface="Georgia"/>
                <a:cs typeface="Georgia"/>
              </a:rPr>
              <a:t> </a:t>
            </a:r>
            <a:r>
              <a:rPr sz="2200" spc="-35" dirty="0">
                <a:latin typeface="Georgia"/>
                <a:cs typeface="Georgia"/>
              </a:rPr>
              <a:t>for</a:t>
            </a:r>
            <a:r>
              <a:rPr sz="2200" spc="-90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the</a:t>
            </a:r>
            <a:r>
              <a:rPr sz="2200" spc="-100" dirty="0">
                <a:latin typeface="Georgia"/>
                <a:cs typeface="Georgia"/>
              </a:rPr>
              <a:t> </a:t>
            </a:r>
            <a:r>
              <a:rPr sz="2200" spc="-85" dirty="0">
                <a:latin typeface="Georgia"/>
                <a:cs typeface="Georgia"/>
              </a:rPr>
              <a:t>year.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50">
              <a:latin typeface="Georgia"/>
              <a:cs typeface="Georgia"/>
            </a:endParaRPr>
          </a:p>
          <a:p>
            <a:pPr marL="12700" marR="71120">
              <a:lnSpc>
                <a:spcPct val="80000"/>
              </a:lnSpc>
              <a:spcBef>
                <a:spcPts val="5"/>
              </a:spcBef>
            </a:pPr>
            <a:r>
              <a:rPr sz="2200" b="1" spc="100" dirty="0">
                <a:latin typeface="Times New Roman"/>
                <a:cs typeface="Times New Roman"/>
              </a:rPr>
              <a:t>Deferred </a:t>
            </a:r>
            <a:r>
              <a:rPr sz="2200" b="1" spc="135" dirty="0">
                <a:latin typeface="Times New Roman"/>
                <a:cs typeface="Times New Roman"/>
              </a:rPr>
              <a:t>Compensation </a:t>
            </a:r>
            <a:r>
              <a:rPr sz="2200" spc="-130" dirty="0">
                <a:latin typeface="Arial"/>
                <a:cs typeface="Arial"/>
              </a:rPr>
              <a:t>– </a:t>
            </a:r>
            <a:r>
              <a:rPr sz="2200" spc="-35" dirty="0">
                <a:latin typeface="Georgia"/>
                <a:cs typeface="Georgia"/>
              </a:rPr>
              <a:t>This </a:t>
            </a:r>
            <a:r>
              <a:rPr sz="2200" spc="-45" dirty="0">
                <a:latin typeface="Georgia"/>
                <a:cs typeface="Georgia"/>
              </a:rPr>
              <a:t>is </a:t>
            </a:r>
            <a:r>
              <a:rPr sz="2200" spc="-25" dirty="0">
                <a:latin typeface="Georgia"/>
                <a:cs typeface="Georgia"/>
              </a:rPr>
              <a:t>compensation </a:t>
            </a:r>
            <a:r>
              <a:rPr sz="2200" spc="-15" dirty="0">
                <a:latin typeface="Georgia"/>
                <a:cs typeface="Georgia"/>
              </a:rPr>
              <a:t>that </a:t>
            </a:r>
            <a:r>
              <a:rPr sz="2200" spc="-50" dirty="0">
                <a:latin typeface="Georgia"/>
                <a:cs typeface="Georgia"/>
              </a:rPr>
              <a:t>is  </a:t>
            </a:r>
            <a:r>
              <a:rPr sz="2200" spc="-35" dirty="0">
                <a:latin typeface="Georgia"/>
                <a:cs typeface="Georgia"/>
              </a:rPr>
              <a:t>deferred </a:t>
            </a:r>
            <a:r>
              <a:rPr sz="2200" spc="-15" dirty="0">
                <a:latin typeface="Georgia"/>
                <a:cs typeface="Georgia"/>
              </a:rPr>
              <a:t>until </a:t>
            </a:r>
            <a:r>
              <a:rPr sz="2200" spc="-55" dirty="0">
                <a:latin typeface="Georgia"/>
                <a:cs typeface="Georgia"/>
              </a:rPr>
              <a:t>a </a:t>
            </a:r>
            <a:r>
              <a:rPr sz="2200" spc="-35" dirty="0">
                <a:latin typeface="Georgia"/>
                <a:cs typeface="Georgia"/>
              </a:rPr>
              <a:t>later </a:t>
            </a:r>
            <a:r>
              <a:rPr sz="2200" spc="-30" dirty="0">
                <a:latin typeface="Georgia"/>
                <a:cs typeface="Georgia"/>
              </a:rPr>
              <a:t>date, typically </a:t>
            </a:r>
            <a:r>
              <a:rPr sz="2200" spc="-35" dirty="0">
                <a:latin typeface="Georgia"/>
                <a:cs typeface="Georgia"/>
              </a:rPr>
              <a:t>for tax </a:t>
            </a:r>
            <a:r>
              <a:rPr sz="2200" spc="-40" dirty="0">
                <a:latin typeface="Georgia"/>
                <a:cs typeface="Georgia"/>
              </a:rPr>
              <a:t>purposes. </a:t>
            </a:r>
            <a:r>
              <a:rPr sz="2200" spc="-75" dirty="0">
                <a:latin typeface="Georgia"/>
                <a:cs typeface="Georgia"/>
              </a:rPr>
              <a:t>However,  </a:t>
            </a:r>
            <a:r>
              <a:rPr sz="2200" spc="-30" dirty="0">
                <a:latin typeface="Georgia"/>
                <a:cs typeface="Georgia"/>
              </a:rPr>
              <a:t>changes </a:t>
            </a:r>
            <a:r>
              <a:rPr sz="2200" spc="-25" dirty="0">
                <a:latin typeface="Georgia"/>
                <a:cs typeface="Georgia"/>
              </a:rPr>
              <a:t>in </a:t>
            </a:r>
            <a:r>
              <a:rPr sz="2200" spc="-30" dirty="0">
                <a:latin typeface="Georgia"/>
                <a:cs typeface="Georgia"/>
              </a:rPr>
              <a:t>regulations </a:t>
            </a:r>
            <a:r>
              <a:rPr sz="2200" spc="-55" dirty="0">
                <a:latin typeface="Georgia"/>
                <a:cs typeface="Georgia"/>
              </a:rPr>
              <a:t>have </a:t>
            </a:r>
            <a:r>
              <a:rPr sz="2200" spc="-30" dirty="0">
                <a:latin typeface="Georgia"/>
                <a:cs typeface="Georgia"/>
              </a:rPr>
              <a:t>lessened </a:t>
            </a:r>
            <a:r>
              <a:rPr sz="2200" spc="-5" dirty="0">
                <a:latin typeface="Georgia"/>
                <a:cs typeface="Georgia"/>
              </a:rPr>
              <a:t>the </a:t>
            </a:r>
            <a:r>
              <a:rPr sz="2200" spc="-30" dirty="0">
                <a:latin typeface="Georgia"/>
                <a:cs typeface="Georgia"/>
              </a:rPr>
              <a:t>popularity </a:t>
            </a:r>
            <a:r>
              <a:rPr sz="2200" spc="-20" dirty="0">
                <a:latin typeface="Georgia"/>
                <a:cs typeface="Georgia"/>
              </a:rPr>
              <a:t>of </a:t>
            </a:r>
            <a:r>
              <a:rPr sz="2200" spc="-25" dirty="0">
                <a:latin typeface="Georgia"/>
                <a:cs typeface="Georgia"/>
              </a:rPr>
              <a:t>this </a:t>
            </a:r>
            <a:r>
              <a:rPr sz="2200" spc="-20" dirty="0">
                <a:latin typeface="Georgia"/>
                <a:cs typeface="Georgia"/>
              </a:rPr>
              <a:t>type  of </a:t>
            </a:r>
            <a:r>
              <a:rPr sz="2200" spc="-25" dirty="0">
                <a:latin typeface="Georgia"/>
                <a:cs typeface="Georgia"/>
              </a:rPr>
              <a:t>compensation. </a:t>
            </a:r>
            <a:r>
              <a:rPr sz="2200" spc="-60" dirty="0">
                <a:latin typeface="Georgia"/>
                <a:cs typeface="Georgia"/>
              </a:rPr>
              <a:t>Examples </a:t>
            </a:r>
            <a:r>
              <a:rPr sz="2200" spc="-20" dirty="0">
                <a:latin typeface="Georgia"/>
                <a:cs typeface="Georgia"/>
              </a:rPr>
              <a:t>of</a:t>
            </a:r>
            <a:r>
              <a:rPr sz="2200" spc="25" dirty="0">
                <a:latin typeface="Georgia"/>
                <a:cs typeface="Georgia"/>
              </a:rPr>
              <a:t> </a:t>
            </a:r>
            <a:r>
              <a:rPr sz="2200" spc="-35" dirty="0">
                <a:latin typeface="Georgia"/>
                <a:cs typeface="Georgia"/>
              </a:rPr>
              <a:t>deferred</a:t>
            </a:r>
            <a:endParaRPr sz="2200">
              <a:latin typeface="Georgia"/>
              <a:cs typeface="Georgia"/>
            </a:endParaRPr>
          </a:p>
          <a:p>
            <a:pPr marL="12700">
              <a:lnSpc>
                <a:spcPts val="2110"/>
              </a:lnSpc>
            </a:pPr>
            <a:r>
              <a:rPr sz="2200" spc="-25" dirty="0">
                <a:latin typeface="Georgia"/>
                <a:cs typeface="Georgia"/>
              </a:rPr>
              <a:t>compensation </a:t>
            </a:r>
            <a:r>
              <a:rPr sz="2200" spc="-20" dirty="0">
                <a:latin typeface="Georgia"/>
                <a:cs typeface="Georgia"/>
              </a:rPr>
              <a:t>include </a:t>
            </a:r>
            <a:r>
              <a:rPr sz="2200" spc="-35" dirty="0">
                <a:latin typeface="Georgia"/>
                <a:cs typeface="Georgia"/>
              </a:rPr>
              <a:t>pensions, </a:t>
            </a:r>
            <a:r>
              <a:rPr sz="2200" spc="-30" dirty="0">
                <a:latin typeface="Georgia"/>
                <a:cs typeface="Georgia"/>
              </a:rPr>
              <a:t>retirement </a:t>
            </a:r>
            <a:r>
              <a:rPr sz="2200" spc="-40" dirty="0">
                <a:latin typeface="Georgia"/>
                <a:cs typeface="Georgia"/>
              </a:rPr>
              <a:t>plans</a:t>
            </a:r>
            <a:r>
              <a:rPr sz="2200" spc="-220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etc</a:t>
            </a:r>
            <a:endParaRPr sz="2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23"/>
              <a:ext cx="9143999" cy="10287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1357" y="0"/>
              <a:ext cx="4742641" cy="599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88207" cy="10205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828" y="52323"/>
              <a:ext cx="9145590" cy="90182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548640" y="1064005"/>
            <a:ext cx="469391" cy="3505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" y="2728595"/>
            <a:ext cx="469391" cy="3505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10564" y="1002538"/>
            <a:ext cx="7745730" cy="41484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02870">
              <a:lnSpc>
                <a:spcPct val="100000"/>
              </a:lnSpc>
              <a:spcBef>
                <a:spcPts val="105"/>
              </a:spcBef>
            </a:pPr>
            <a:r>
              <a:rPr sz="2600" b="1" spc="65" dirty="0">
                <a:latin typeface="Times New Roman"/>
                <a:cs typeface="Times New Roman"/>
              </a:rPr>
              <a:t>Long-Term </a:t>
            </a:r>
            <a:r>
              <a:rPr sz="2600" b="1" spc="135" dirty="0">
                <a:latin typeface="Times New Roman"/>
                <a:cs typeface="Times New Roman"/>
              </a:rPr>
              <a:t>Incentive Plans </a:t>
            </a:r>
            <a:r>
              <a:rPr sz="2600" b="1" spc="-5" dirty="0">
                <a:latin typeface="Times New Roman"/>
                <a:cs typeface="Times New Roman"/>
              </a:rPr>
              <a:t>(LTIPs) </a:t>
            </a:r>
            <a:r>
              <a:rPr sz="2600" spc="-145" dirty="0">
                <a:latin typeface="Arial"/>
                <a:cs typeface="Arial"/>
              </a:rPr>
              <a:t>– </a:t>
            </a:r>
            <a:r>
              <a:rPr sz="2600" spc="-35" dirty="0">
                <a:latin typeface="Georgia"/>
                <a:cs typeface="Georgia"/>
              </a:rPr>
              <a:t>Long-term  </a:t>
            </a:r>
            <a:r>
              <a:rPr sz="2600" spc="-30" dirty="0">
                <a:latin typeface="Georgia"/>
                <a:cs typeface="Georgia"/>
              </a:rPr>
              <a:t>incentive </a:t>
            </a:r>
            <a:r>
              <a:rPr sz="2600" spc="-45" dirty="0">
                <a:latin typeface="Georgia"/>
                <a:cs typeface="Georgia"/>
              </a:rPr>
              <a:t>plans </a:t>
            </a:r>
            <a:r>
              <a:rPr sz="2600" spc="-40" dirty="0">
                <a:latin typeface="Georgia"/>
                <a:cs typeface="Georgia"/>
              </a:rPr>
              <a:t>encompass </a:t>
            </a:r>
            <a:r>
              <a:rPr sz="2600" spc="-30" dirty="0">
                <a:latin typeface="Georgia"/>
                <a:cs typeface="Georgia"/>
              </a:rPr>
              <a:t>all </a:t>
            </a:r>
            <a:r>
              <a:rPr sz="2600" spc="-25" dirty="0">
                <a:latin typeface="Georgia"/>
                <a:cs typeface="Georgia"/>
              </a:rPr>
              <a:t>compensation </a:t>
            </a:r>
            <a:r>
              <a:rPr sz="2600" spc="-10" dirty="0">
                <a:latin typeface="Georgia"/>
                <a:cs typeface="Georgia"/>
              </a:rPr>
              <a:t>that </a:t>
            </a:r>
            <a:r>
              <a:rPr sz="2600" spc="-55" dirty="0">
                <a:latin typeface="Georgia"/>
                <a:cs typeface="Georgia"/>
              </a:rPr>
              <a:t>is  </a:t>
            </a:r>
            <a:r>
              <a:rPr sz="2600" spc="-15" dirty="0">
                <a:latin typeface="Georgia"/>
                <a:cs typeface="Georgia"/>
              </a:rPr>
              <a:t>tied </a:t>
            </a:r>
            <a:r>
              <a:rPr sz="2600" spc="-5" dirty="0">
                <a:latin typeface="Georgia"/>
                <a:cs typeface="Georgia"/>
              </a:rPr>
              <a:t>to </a:t>
            </a:r>
            <a:r>
              <a:rPr sz="2600" spc="-40" dirty="0">
                <a:latin typeface="Georgia"/>
                <a:cs typeface="Georgia"/>
              </a:rPr>
              <a:t>performance </a:t>
            </a:r>
            <a:r>
              <a:rPr sz="2600" spc="-45" dirty="0">
                <a:latin typeface="Georgia"/>
                <a:cs typeface="Georgia"/>
              </a:rPr>
              <a:t>for </a:t>
            </a:r>
            <a:r>
              <a:rPr sz="2600" spc="-40" dirty="0">
                <a:latin typeface="Georgia"/>
                <a:cs typeface="Georgia"/>
              </a:rPr>
              <a:t>tax </a:t>
            </a:r>
            <a:r>
              <a:rPr sz="2600" spc="-45" dirty="0">
                <a:latin typeface="Georgia"/>
                <a:cs typeface="Georgia"/>
              </a:rPr>
              <a:t>purposes. </a:t>
            </a:r>
            <a:r>
              <a:rPr sz="2600" spc="-35" dirty="0">
                <a:latin typeface="Georgia"/>
                <a:cs typeface="Georgia"/>
              </a:rPr>
              <a:t>Current </a:t>
            </a:r>
            <a:r>
              <a:rPr sz="2600" spc="-40" dirty="0">
                <a:latin typeface="Georgia"/>
                <a:cs typeface="Georgia"/>
              </a:rPr>
              <a:t>tax</a:t>
            </a:r>
            <a:r>
              <a:rPr sz="2600" spc="-210" dirty="0">
                <a:latin typeface="Georgia"/>
                <a:cs typeface="Georgia"/>
              </a:rPr>
              <a:t> </a:t>
            </a:r>
            <a:r>
              <a:rPr sz="2600" spc="-55" dirty="0">
                <a:latin typeface="Georgia"/>
                <a:cs typeface="Georgia"/>
              </a:rPr>
              <a:t>laws  </a:t>
            </a:r>
            <a:r>
              <a:rPr sz="2600" spc="-65" dirty="0">
                <a:latin typeface="Georgia"/>
                <a:cs typeface="Georgia"/>
              </a:rPr>
              <a:t>favor </a:t>
            </a:r>
            <a:r>
              <a:rPr sz="2600" spc="-60" dirty="0">
                <a:latin typeface="Georgia"/>
                <a:cs typeface="Georgia"/>
              </a:rPr>
              <a:t>pay </a:t>
            </a:r>
            <a:r>
              <a:rPr sz="2600" spc="-45" dirty="0">
                <a:latin typeface="Georgia"/>
                <a:cs typeface="Georgia"/>
              </a:rPr>
              <a:t>for </a:t>
            </a:r>
            <a:r>
              <a:rPr sz="2600" spc="-35" dirty="0">
                <a:latin typeface="Georgia"/>
                <a:cs typeface="Georgia"/>
              </a:rPr>
              <a:t>performance-type</a:t>
            </a:r>
            <a:r>
              <a:rPr sz="2600" spc="-260" dirty="0">
                <a:latin typeface="Georgia"/>
                <a:cs typeface="Georgia"/>
              </a:rPr>
              <a:t> </a:t>
            </a:r>
            <a:r>
              <a:rPr sz="2600" spc="-30" dirty="0">
                <a:latin typeface="Georgia"/>
                <a:cs typeface="Georgia"/>
              </a:rPr>
              <a:t>compensation.</a:t>
            </a:r>
            <a:endParaRPr sz="26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600" b="1" spc="105" dirty="0">
                <a:latin typeface="Times New Roman"/>
                <a:cs typeface="Times New Roman"/>
              </a:rPr>
              <a:t>Stock</a:t>
            </a:r>
            <a:r>
              <a:rPr sz="2600" b="1" spc="-114" dirty="0">
                <a:latin typeface="Times New Roman"/>
                <a:cs typeface="Times New Roman"/>
              </a:rPr>
              <a:t> </a:t>
            </a:r>
            <a:r>
              <a:rPr sz="2600" b="1" spc="170" dirty="0">
                <a:latin typeface="Times New Roman"/>
                <a:cs typeface="Times New Roman"/>
              </a:rPr>
              <a:t>options-</a:t>
            </a:r>
            <a:endParaRPr sz="2600">
              <a:latin typeface="Times New Roman"/>
              <a:cs typeface="Times New Roman"/>
            </a:endParaRPr>
          </a:p>
          <a:p>
            <a:pPr marL="12700" marR="839469">
              <a:lnSpc>
                <a:spcPct val="100000"/>
              </a:lnSpc>
              <a:spcBef>
                <a:spcPts val="625"/>
              </a:spcBef>
            </a:pPr>
            <a:r>
              <a:rPr sz="2600" spc="-10" dirty="0">
                <a:latin typeface="Georgia"/>
                <a:cs typeface="Georgia"/>
              </a:rPr>
              <a:t>An</a:t>
            </a:r>
            <a:r>
              <a:rPr sz="2600" spc="-35" dirty="0">
                <a:latin typeface="Georgia"/>
                <a:cs typeface="Georgia"/>
              </a:rPr>
              <a:t> </a:t>
            </a:r>
            <a:r>
              <a:rPr sz="2600" b="1" spc="185" dirty="0">
                <a:latin typeface="Times New Roman"/>
                <a:cs typeface="Times New Roman"/>
              </a:rPr>
              <a:t>employee</a:t>
            </a:r>
            <a:r>
              <a:rPr sz="2600" b="1" spc="-160" dirty="0">
                <a:latin typeface="Times New Roman"/>
                <a:cs typeface="Times New Roman"/>
              </a:rPr>
              <a:t> </a:t>
            </a:r>
            <a:r>
              <a:rPr sz="2600" b="1" spc="155" dirty="0">
                <a:latin typeface="Times New Roman"/>
                <a:cs typeface="Times New Roman"/>
              </a:rPr>
              <a:t>stock</a:t>
            </a:r>
            <a:r>
              <a:rPr sz="2600" b="1" spc="-135" dirty="0">
                <a:latin typeface="Times New Roman"/>
                <a:cs typeface="Times New Roman"/>
              </a:rPr>
              <a:t> </a:t>
            </a:r>
            <a:r>
              <a:rPr sz="2600" b="1" spc="195" dirty="0">
                <a:latin typeface="Times New Roman"/>
                <a:cs typeface="Times New Roman"/>
              </a:rPr>
              <a:t>option</a:t>
            </a:r>
            <a:r>
              <a:rPr sz="2600" b="1" spc="-20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Georgia"/>
                <a:cs typeface="Georgia"/>
              </a:rPr>
              <a:t>(</a:t>
            </a:r>
            <a:r>
              <a:rPr sz="2600" b="1" spc="-30" dirty="0">
                <a:latin typeface="Times New Roman"/>
                <a:cs typeface="Times New Roman"/>
              </a:rPr>
              <a:t>ESO</a:t>
            </a:r>
            <a:r>
              <a:rPr sz="2600" spc="-30" dirty="0">
                <a:latin typeface="Georgia"/>
                <a:cs typeface="Georgia"/>
              </a:rPr>
              <a:t>)</a:t>
            </a:r>
            <a:r>
              <a:rPr sz="2600" spc="10" dirty="0">
                <a:latin typeface="Georgia"/>
                <a:cs typeface="Georgia"/>
              </a:rPr>
              <a:t> </a:t>
            </a:r>
            <a:r>
              <a:rPr sz="2600" spc="-50" dirty="0">
                <a:latin typeface="Georgia"/>
                <a:cs typeface="Georgia"/>
              </a:rPr>
              <a:t>is</a:t>
            </a:r>
            <a:r>
              <a:rPr sz="2600" spc="-110" dirty="0">
                <a:latin typeface="Georgia"/>
                <a:cs typeface="Georgia"/>
              </a:rPr>
              <a:t> </a:t>
            </a:r>
            <a:r>
              <a:rPr sz="2600" spc="-25" dirty="0">
                <a:latin typeface="Georgia"/>
                <a:cs typeface="Georgia"/>
              </a:rPr>
              <a:t>commonly  </a:t>
            </a:r>
            <a:r>
              <a:rPr sz="2600" spc="-30" dirty="0">
                <a:latin typeface="Georgia"/>
                <a:cs typeface="Georgia"/>
              </a:rPr>
              <a:t>viewed </a:t>
            </a:r>
            <a:r>
              <a:rPr sz="2600" spc="-65" dirty="0">
                <a:latin typeface="Georgia"/>
                <a:cs typeface="Georgia"/>
              </a:rPr>
              <a:t>as a </a:t>
            </a:r>
            <a:r>
              <a:rPr sz="2600" spc="-30" dirty="0">
                <a:latin typeface="Georgia"/>
                <a:cs typeface="Georgia"/>
              </a:rPr>
              <a:t>complex </a:t>
            </a:r>
            <a:r>
              <a:rPr sz="2600" spc="-20" dirty="0">
                <a:latin typeface="Georgia"/>
                <a:cs typeface="Georgia"/>
              </a:rPr>
              <a:t>call </a:t>
            </a:r>
            <a:r>
              <a:rPr sz="2600" spc="-15" dirty="0">
                <a:latin typeface="Georgia"/>
                <a:cs typeface="Georgia"/>
              </a:rPr>
              <a:t>option </a:t>
            </a:r>
            <a:r>
              <a:rPr sz="2600" spc="-10" dirty="0">
                <a:latin typeface="Georgia"/>
                <a:cs typeface="Georgia"/>
              </a:rPr>
              <a:t>on</a:t>
            </a:r>
            <a:r>
              <a:rPr sz="2600" spc="-36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the</a:t>
            </a:r>
            <a:endParaRPr sz="26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</a:pPr>
            <a:r>
              <a:rPr sz="2600" spc="-20" dirty="0">
                <a:latin typeface="Georgia"/>
                <a:cs typeface="Georgia"/>
              </a:rPr>
              <a:t>common </a:t>
            </a:r>
            <a:r>
              <a:rPr sz="2600" spc="-15" dirty="0">
                <a:latin typeface="Georgia"/>
                <a:cs typeface="Georgia"/>
              </a:rPr>
              <a:t>stock </a:t>
            </a:r>
            <a:r>
              <a:rPr sz="2600" spc="-20" dirty="0">
                <a:latin typeface="Georgia"/>
                <a:cs typeface="Georgia"/>
              </a:rPr>
              <a:t>of </a:t>
            </a:r>
            <a:r>
              <a:rPr sz="2600" spc="-65" dirty="0">
                <a:latin typeface="Georgia"/>
                <a:cs typeface="Georgia"/>
              </a:rPr>
              <a:t>a </a:t>
            </a:r>
            <a:r>
              <a:rPr sz="2600" spc="-70" dirty="0">
                <a:latin typeface="Georgia"/>
                <a:cs typeface="Georgia"/>
              </a:rPr>
              <a:t>company, </a:t>
            </a:r>
            <a:r>
              <a:rPr sz="2600" spc="-40" dirty="0">
                <a:latin typeface="Georgia"/>
                <a:cs typeface="Georgia"/>
              </a:rPr>
              <a:t>granted </a:t>
            </a:r>
            <a:r>
              <a:rPr sz="2600" spc="-35" dirty="0">
                <a:latin typeface="Georgia"/>
                <a:cs typeface="Georgia"/>
              </a:rPr>
              <a:t>by </a:t>
            </a:r>
            <a:r>
              <a:rPr sz="2600" spc="-5" dirty="0">
                <a:latin typeface="Georgia"/>
                <a:cs typeface="Georgia"/>
              </a:rPr>
              <a:t>the </a:t>
            </a:r>
            <a:r>
              <a:rPr sz="2600" spc="-40" dirty="0">
                <a:latin typeface="Georgia"/>
                <a:cs typeface="Georgia"/>
              </a:rPr>
              <a:t>company  </a:t>
            </a:r>
            <a:r>
              <a:rPr sz="2600" spc="-5" dirty="0">
                <a:latin typeface="Georgia"/>
                <a:cs typeface="Georgia"/>
              </a:rPr>
              <a:t>to </a:t>
            </a:r>
            <a:r>
              <a:rPr sz="2600" spc="-45" dirty="0">
                <a:latin typeface="Georgia"/>
                <a:cs typeface="Georgia"/>
              </a:rPr>
              <a:t>an </a:t>
            </a:r>
            <a:r>
              <a:rPr sz="2600" spc="-30" dirty="0">
                <a:latin typeface="Georgia"/>
                <a:cs typeface="Georgia"/>
              </a:rPr>
              <a:t>employee </a:t>
            </a:r>
            <a:r>
              <a:rPr sz="2600" spc="-65" dirty="0">
                <a:latin typeface="Georgia"/>
                <a:cs typeface="Georgia"/>
              </a:rPr>
              <a:t>as </a:t>
            </a:r>
            <a:r>
              <a:rPr sz="2600" spc="-40" dirty="0">
                <a:latin typeface="Georgia"/>
                <a:cs typeface="Georgia"/>
              </a:rPr>
              <a:t>part </a:t>
            </a:r>
            <a:r>
              <a:rPr sz="2600" spc="-20" dirty="0">
                <a:latin typeface="Georgia"/>
                <a:cs typeface="Georgia"/>
              </a:rPr>
              <a:t>of </a:t>
            </a:r>
            <a:r>
              <a:rPr sz="2600" spc="-5" dirty="0">
                <a:latin typeface="Georgia"/>
                <a:cs typeface="Georgia"/>
              </a:rPr>
              <a:t>the </a:t>
            </a:r>
            <a:r>
              <a:rPr sz="2600" spc="-40" dirty="0">
                <a:latin typeface="Georgia"/>
                <a:cs typeface="Georgia"/>
              </a:rPr>
              <a:t>employee's</a:t>
            </a:r>
            <a:r>
              <a:rPr sz="2600" spc="-434" dirty="0">
                <a:latin typeface="Georgia"/>
                <a:cs typeface="Georgia"/>
              </a:rPr>
              <a:t> </a:t>
            </a:r>
            <a:r>
              <a:rPr sz="2600" spc="-35" dirty="0">
                <a:latin typeface="Georgia"/>
                <a:cs typeface="Georgia"/>
              </a:rPr>
              <a:t>remuneration  package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864</Words>
  <Application>Microsoft Office PowerPoint</Application>
  <PresentationFormat>On-screen Show (4:3)</PresentationFormat>
  <Paragraphs>58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Executive Compensation</vt:lpstr>
      <vt:lpstr>The Principles of the Executive  Compensation are:</vt:lpstr>
      <vt:lpstr>The executive compensation consists usually from two  main parts: Short Term Pay  Long Term Pay</vt:lpstr>
      <vt:lpstr>The Short Term Pay</vt:lpstr>
      <vt:lpstr>The Long Term Pay</vt:lpstr>
      <vt:lpstr>Types of Executive Compensation</vt:lpstr>
      <vt:lpstr>Slide 9</vt:lpstr>
      <vt:lpstr>Slide 10</vt:lpstr>
      <vt:lpstr>Executive Compensation Benefits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ADMIN</cp:lastModifiedBy>
  <cp:revision>2</cp:revision>
  <dcterms:created xsi:type="dcterms:W3CDTF">2020-04-03T03:57:08Z</dcterms:created>
  <dcterms:modified xsi:type="dcterms:W3CDTF">2020-04-03T04:06:07Z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2014-08-25T00:00:00Z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2020-04-03T00:00:00Z</vt:filetime>
  </property>
</Properties>
</file>